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5143500" type="screen16x9"/>
  <p:notesSz cx="6858000" cy="9144000"/>
  <p:embeddedFontLst>
    <p:embeddedFont>
      <p:font typeface="Arimo" panose="020B060402020202020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Helvetica Neue" panose="020B0604020202020204" charset="0"/>
      <p:regular r:id="rId43"/>
      <p:bold r:id="rId44"/>
      <p:italic r:id="rId45"/>
      <p:boldItalic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  <p:embeddedFont>
      <p:font typeface="Roboto Medium" panose="020B060402020202020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9" d="100"/>
          <a:sy n="159" d="100"/>
        </p:scale>
        <p:origin x="554" y="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32eaa8daf_8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732eaa8daf_8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32eaa8daf_17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732eaa8daf_17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32eaa8daf_5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732eaa8daf_5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732eaa8daf_18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732eaa8daf_18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32eaa8daf_17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32eaa8daf_17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32eaa8daf_27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732eaa8daf_27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732eaa8daf_17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732eaa8daf_17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32eaa8daf_27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732eaa8daf_27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732eaa8daf_17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732eaa8daf_17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732eaa8daf_27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732eaa8daf_27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732eaa8daf_17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732eaa8daf_17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732eaa8daf_27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732eaa8daf_27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732eaa8daf_17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732eaa8daf_17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732eaa8daf_27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732eaa8daf_27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732eaa8daf_17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732eaa8daf_17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733c35609d_6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g733c35609d_6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733c35609d_7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733c35609d_7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733c35609d_7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733c35609d_7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33c35609d_7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33c35609d_7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733c35609d_7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733c35609d_7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733c35609d_7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733c35609d_7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32eaa8daf_8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732eaa8daf_8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732eaa8daf_8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g732eaa8daf_8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32eaa8daf_5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32eaa8daf_5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32eaa8daf_5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732eaa8daf_5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32eaa8daf_1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32eaa8daf_1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32eaa8daf_2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32eaa8daf_27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32eaa8daf_27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32eaa8daf_27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32eaa8daf_27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732eaa8daf_27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7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7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windows\Downloads\TPA%20TUGAS\1%20SL.aac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AUD-20200412-WA0013.m4a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windows\Downloads\TPA%20TUGAS\AUD-20200412-WA0014.m4a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Slide%2012.m4a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Slide%2013.m4a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14.m4a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43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Slide%2015%20yo.m4a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16.m4a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43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Slide%2017%20y.m4a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AUD-20200412-WA0039.m4a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43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AUD-20200412-WA0034.m4a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windows\Downloads\TPA%20TUGAS\2%20SL.aac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AUD-20200412-WA0036.m4a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43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AUD-20200412-WA0037.m4a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AUD-20200412-WA0035.m4a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43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AUD-20200412-WA0038.m4a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windows\Downloads\TPA%20TUGAS\AUD-20200412-WA0007.m4a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44.pn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windows\Downloads\TPA%20TUGAS\AUD-20200412-WA0008.m4a" TargetMode="External"/><Relationship Id="rId6" Type="http://schemas.openxmlformats.org/officeDocument/2006/relationships/image" Target="../media/image77.png"/><Relationship Id="rId5" Type="http://schemas.openxmlformats.org/officeDocument/2006/relationships/image" Target="../media/image44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607974_Slide%2026.m4a" TargetMode="Externa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607976_Slide%2027.m4a" TargetMode="External"/><Relationship Id="rId6" Type="http://schemas.openxmlformats.org/officeDocument/2006/relationships/image" Target="../media/image79.png"/><Relationship Id="rId5" Type="http://schemas.openxmlformats.org/officeDocument/2006/relationships/image" Target="../media/image43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607981_Slide%2028.m4a" TargetMode="External"/><Relationship Id="rId6" Type="http://schemas.openxmlformats.org/officeDocument/2006/relationships/image" Target="../media/image82.png"/><Relationship Id="rId5" Type="http://schemas.openxmlformats.org/officeDocument/2006/relationships/image" Target="../media/image79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Slide%2029.m4a" TargetMode="External"/><Relationship Id="rId6" Type="http://schemas.openxmlformats.org/officeDocument/2006/relationships/image" Target="../media/image83.png"/><Relationship Id="rId5" Type="http://schemas.openxmlformats.org/officeDocument/2006/relationships/image" Target="../media/image79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windows\Downloads\TPA%20TUGAS\3.aac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Kesimpulan.m4a" TargetMode="External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arquitectura.com/building/carpenter-center-for-the-visual-arts/" TargetMode="External"/><Relationship Id="rId3" Type="http://schemas.openxmlformats.org/officeDocument/2006/relationships/notesSlide" Target="../notesSlides/notesSlide30.xml"/><Relationship Id="rId7" Type="http://schemas.openxmlformats.org/officeDocument/2006/relationships/hyperlink" Target="https://id.pinterest.com/pin/358176976585229238/" TargetMode="External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windows\Downloads\TPA%20TUGAS\Penutup.m4a" TargetMode="External"/><Relationship Id="rId6" Type="http://schemas.openxmlformats.org/officeDocument/2006/relationships/hyperlink" Target="https://id.pinterest.com/pin/412994228313193582/" TargetMode="External"/><Relationship Id="rId11" Type="http://schemas.openxmlformats.org/officeDocument/2006/relationships/image" Target="../media/image85.png"/><Relationship Id="rId5" Type="http://schemas.openxmlformats.org/officeDocument/2006/relationships/hyperlink" Target="https://www.archdaily.com/119384/ad-classics-carpenter-center-for-the-visual-arts-le-corbusier" TargetMode="External"/><Relationship Id="rId10" Type="http://schemas.openxmlformats.org/officeDocument/2006/relationships/hyperlink" Target="https://www.slideshare.net/shalz_singh/carpenter-centre-for-visual-arts-le-corbusier" TargetMode="External"/><Relationship Id="rId4" Type="http://schemas.openxmlformats.org/officeDocument/2006/relationships/hyperlink" Target="https://www.google.com/search?q=Carpenter+Center+for+the+Visual+Arts&amp;safe=strict&amp;stick=H4sIAAAAAAAAAONgecSYyi3w8sc9YamYSWtOXmMM4-IKzsgvd80rySypFPLgYoOyZLh4pTj1c_UNDCsLUyw0GKS4uRBcKQUlLt4PWxwlRXkuzbmqJcTpeeVim0v5407Bd8vb0vw5biTzLGJVcU4sKkjNK0ktUnCGUGn5RQolGakKYZnFpYk5Co5FJcUApH4Bt5EAAAA&amp;sxsrf=ALeKk010OrJpAIFtieJt9-aduFfk9QSSOg:1586499013176&amp;source=lnms&amp;tbm=isch&amp;sa=X&amp;ved=2ahUKEwjqoPewmd3oAhWVfn0KHVK9A_0Q_AUoAXoECCIQAw&amp;biw=1440&amp;bih=724" TargetMode="External"/><Relationship Id="rId9" Type="http://schemas.openxmlformats.org/officeDocument/2006/relationships/hyperlink" Target="https://issuu.com/vsuj-verasusaetae/docs/study_of_carpenter_center_le_corbu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4%20SL.aac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56.aac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windows\Downloads\TPA%20TUGAS\WhatsApp%20Video%202020-04-10%20at%2010.28.57%20PM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windows\Downloads\TPA%20TUGAS\AUD-20200412-WA0010.m4a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AUD-20200412-WA0011.m4a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windows\Downloads\TPA%20TUGAS\AUD-20200412-WA0012.m4a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4">
            <a:alphaModFix amt="40000"/>
          </a:blip>
          <a:srcRect r="67992"/>
          <a:stretch/>
        </p:blipFill>
        <p:spPr>
          <a:xfrm>
            <a:off x="733025" y="2411175"/>
            <a:ext cx="1723149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4429003" y="2571750"/>
            <a:ext cx="4562596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3582450" y="-125"/>
            <a:ext cx="5383626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/>
          <p:nvPr/>
        </p:nvSpPr>
        <p:spPr>
          <a:xfrm>
            <a:off x="0" y="0"/>
            <a:ext cx="51435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5"/>
          <p:cNvSpPr txBox="1"/>
          <p:nvPr/>
        </p:nvSpPr>
        <p:spPr>
          <a:xfrm>
            <a:off x="714275" y="2040900"/>
            <a:ext cx="3514800" cy="45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7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chemeClr val="dk1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Space</a:t>
            </a:r>
            <a:r>
              <a:rPr lang="en-GB" sz="3000">
                <a:solidFill>
                  <a:schemeClr val="dk1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lang="en-GB" sz="3000" b="1">
                <a:solidFill>
                  <a:schemeClr val="dk1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Activity</a:t>
            </a:r>
            <a:endParaRPr sz="3000" b="1">
              <a:solidFill>
                <a:schemeClr val="dk1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7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i="1">
                <a:solidFill>
                  <a:schemeClr val="dk1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Carpenter Center for the Visual Arts, </a:t>
            </a:r>
            <a:endParaRPr sz="1600" i="1">
              <a:solidFill>
                <a:schemeClr val="dk1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7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chemeClr val="dk1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Cambridge, Massachusetts</a:t>
            </a:r>
            <a:endParaRPr sz="1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" name="Google Shape;134;p25"/>
          <p:cNvSpPr txBox="1"/>
          <p:nvPr/>
        </p:nvSpPr>
        <p:spPr>
          <a:xfrm>
            <a:off x="2769300" y="2946450"/>
            <a:ext cx="3263400" cy="11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</a:t>
            </a:r>
            <a:r>
              <a:rPr lang="en-GB" sz="120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by :</a:t>
            </a:r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CHRISTINA TYAS TRI KASIH</a:t>
            </a:r>
            <a:r>
              <a:rPr lang="en-GB" sz="90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/ 6111901034</a:t>
            </a:r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MARVIN SETIAWAN HARYANTO</a:t>
            </a:r>
            <a:r>
              <a:rPr lang="en-GB" sz="90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/ 6111901064</a:t>
            </a:r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ABEDNEGO</a:t>
            </a:r>
            <a:r>
              <a:rPr lang="en-GB" sz="90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/ 6111901070</a:t>
            </a:r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GABRIEL REYMUNDO </a:t>
            </a:r>
            <a:r>
              <a:rPr lang="en-GB" sz="90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 6111901157</a:t>
            </a:r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JERRY </a:t>
            </a:r>
            <a:r>
              <a:rPr lang="en-GB" sz="90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 6111901178</a:t>
            </a:r>
            <a:endParaRPr sz="90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HANIF SHIDQI </a:t>
            </a:r>
            <a:r>
              <a:rPr lang="en-GB"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 6111901196</a:t>
            </a: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MUHAMMAD RAFFI SURYA TANUWANGSA </a:t>
            </a:r>
            <a:r>
              <a:rPr lang="en-GB"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 6111901196</a:t>
            </a: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" name="Google Shape;135;p25"/>
          <p:cNvSpPr txBox="1"/>
          <p:nvPr/>
        </p:nvSpPr>
        <p:spPr>
          <a:xfrm rot="-5400000">
            <a:off x="-2180975" y="1862669"/>
            <a:ext cx="4876200" cy="1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B1B1B"/>
                </a:solidFill>
              </a:rPr>
              <a:t>CARPENTER CENTER FOR THE VISUAL ARTS IN CAMBRIDGE, MASSACHUSETTS</a:t>
            </a:r>
            <a:endParaRPr sz="700"/>
          </a:p>
        </p:txBody>
      </p:sp>
      <p:sp>
        <p:nvSpPr>
          <p:cNvPr id="136" name="Google Shape;136;p25"/>
          <p:cNvSpPr txBox="1"/>
          <p:nvPr/>
        </p:nvSpPr>
        <p:spPr>
          <a:xfrm>
            <a:off x="819141" y="65950"/>
            <a:ext cx="5142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01</a:t>
            </a:r>
            <a:endParaRPr sz="700"/>
          </a:p>
        </p:txBody>
      </p:sp>
      <p:pic>
        <p:nvPicPr>
          <p:cNvPr id="137" name="Google Shape;137;p25"/>
          <p:cNvPicPr preferRelativeResize="0"/>
          <p:nvPr/>
        </p:nvPicPr>
        <p:blipFill>
          <a:blip r:embed="rId6">
            <a:alphaModFix amt="42000"/>
          </a:blip>
          <a:stretch>
            <a:fillRect/>
          </a:stretch>
        </p:blipFill>
        <p:spPr>
          <a:xfrm>
            <a:off x="742950" y="-150"/>
            <a:ext cx="2839506" cy="188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 SL.aac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784034" y="4589673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mo"/>
                <a:ea typeface="Arimo"/>
                <a:cs typeface="Arimo"/>
                <a:sym typeface="Arimo"/>
              </a:rPr>
              <a:t>Section</a:t>
            </a:r>
            <a:endParaRPr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243" name="Google Shape;243;p34"/>
          <p:cNvPicPr preferRelativeResize="0"/>
          <p:nvPr/>
        </p:nvPicPr>
        <p:blipFill rotWithShape="1">
          <a:blip r:embed="rId4">
            <a:alphaModFix/>
          </a:blip>
          <a:srcRect l="3974" t="18814" r="32432" b="25521"/>
          <a:stretch/>
        </p:blipFill>
        <p:spPr>
          <a:xfrm>
            <a:off x="624350" y="752415"/>
            <a:ext cx="8087225" cy="405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4"/>
          <p:cNvPicPr preferRelativeResize="0"/>
          <p:nvPr/>
        </p:nvPicPr>
        <p:blipFill rotWithShape="1">
          <a:blip r:embed="rId4">
            <a:alphaModFix/>
          </a:blip>
          <a:srcRect l="3974" t="75497" r="32432" b="11862"/>
          <a:stretch/>
        </p:blipFill>
        <p:spPr>
          <a:xfrm>
            <a:off x="624358" y="3897465"/>
            <a:ext cx="8087225" cy="920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5" name="Google Shape;245;p34"/>
          <p:cNvGrpSpPr/>
          <p:nvPr/>
        </p:nvGrpSpPr>
        <p:grpSpPr>
          <a:xfrm>
            <a:off x="675370" y="771750"/>
            <a:ext cx="7986626" cy="4039749"/>
            <a:chOff x="724950" y="771750"/>
            <a:chExt cx="7986626" cy="4039749"/>
          </a:xfrm>
        </p:grpSpPr>
        <p:pic>
          <p:nvPicPr>
            <p:cNvPr id="246" name="Google Shape;246;p34"/>
            <p:cNvPicPr preferRelativeResize="0"/>
            <p:nvPr/>
          </p:nvPicPr>
          <p:blipFill rotWithShape="1">
            <a:blip r:embed="rId5">
              <a:alphaModFix/>
            </a:blip>
            <a:srcRect l="33687" t="15724" r="3073" b="26210"/>
            <a:stretch/>
          </p:blipFill>
          <p:spPr>
            <a:xfrm>
              <a:off x="724950" y="771750"/>
              <a:ext cx="7986626" cy="4039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34"/>
            <p:cNvPicPr preferRelativeResize="0"/>
            <p:nvPr/>
          </p:nvPicPr>
          <p:blipFill rotWithShape="1">
            <a:blip r:embed="rId5">
              <a:alphaModFix/>
            </a:blip>
            <a:srcRect l="34478" t="75717" r="3084" b="12069"/>
            <a:stretch/>
          </p:blipFill>
          <p:spPr>
            <a:xfrm>
              <a:off x="825566" y="3918503"/>
              <a:ext cx="7886010" cy="8780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AUD-20200412-WA0013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365393" y="429221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5"/>
          <p:cNvPicPr preferRelativeResize="0"/>
          <p:nvPr/>
        </p:nvPicPr>
        <p:blipFill rotWithShape="1">
          <a:blip r:embed="rId4">
            <a:alphaModFix/>
          </a:blip>
          <a:srcRect t="80532" r="67324"/>
          <a:stretch/>
        </p:blipFill>
        <p:spPr>
          <a:xfrm>
            <a:off x="1662963" y="1107600"/>
            <a:ext cx="5818076" cy="319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5"/>
          <p:cNvPicPr preferRelativeResize="0"/>
          <p:nvPr/>
        </p:nvPicPr>
        <p:blipFill rotWithShape="1">
          <a:blip r:embed="rId4">
            <a:alphaModFix/>
          </a:blip>
          <a:srcRect l="64066" t="80532" r="3385"/>
          <a:stretch/>
        </p:blipFill>
        <p:spPr>
          <a:xfrm>
            <a:off x="1674113" y="1107600"/>
            <a:ext cx="5795776" cy="319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5"/>
          <p:cNvPicPr preferRelativeResize="0"/>
          <p:nvPr/>
        </p:nvPicPr>
        <p:blipFill rotWithShape="1">
          <a:blip r:embed="rId4">
            <a:alphaModFix/>
          </a:blip>
          <a:srcRect l="30862" t="80532" r="36460"/>
          <a:stretch/>
        </p:blipFill>
        <p:spPr>
          <a:xfrm>
            <a:off x="1662963" y="1107600"/>
            <a:ext cx="5818076" cy="3197677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5"/>
          <p:cNvSpPr txBox="1">
            <a:spLocks noGrp="1"/>
          </p:cNvSpPr>
          <p:nvPr>
            <p:ph type="title" idx="4294967295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Section</a:t>
            </a:r>
            <a:endParaRPr sz="28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6" name="AUD-20200412-WA0014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905219" y="42481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311700" y="-533400"/>
            <a:ext cx="40521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Helvetica Neue"/>
                <a:ea typeface="Helvetica Neue"/>
                <a:cs typeface="Helvetica Neue"/>
                <a:sym typeface="Helvetica Neue"/>
              </a:rPr>
              <a:t>Aktivitas </a:t>
            </a:r>
            <a:r>
              <a:rPr lang="en-GB" sz="20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Basement </a:t>
            </a:r>
            <a:endParaRPr sz="2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1" name="Google Shape;261;p3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62" name="Google Shape;262;p36"/>
          <p:cNvSpPr txBox="1"/>
          <p:nvPr/>
        </p:nvSpPr>
        <p:spPr>
          <a:xfrm>
            <a:off x="516200" y="2251225"/>
            <a:ext cx="2415000" cy="16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>
                <a:solidFill>
                  <a:schemeClr val="dk1"/>
                </a:solidFill>
              </a:rPr>
              <a:t>Ruang Duduk visitor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i="1">
                <a:solidFill>
                  <a:schemeClr val="dk1"/>
                </a:solidFill>
              </a:rPr>
              <a:t>Lecture Hall </a:t>
            </a:r>
            <a:r>
              <a:rPr lang="en-GB">
                <a:solidFill>
                  <a:schemeClr val="dk1"/>
                </a:solidFill>
              </a:rPr>
              <a:t>( Aula ) untuk seminar dan pameran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>
                <a:solidFill>
                  <a:schemeClr val="dk1"/>
                </a:solidFill>
              </a:rPr>
              <a:t>Ruang Teknisi ( pipa dan perlistrikan )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>
                <a:solidFill>
                  <a:schemeClr val="dk1"/>
                </a:solidFill>
              </a:rPr>
              <a:t>Merancang Film Animasi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>
                <a:solidFill>
                  <a:schemeClr val="dk1"/>
                </a:solidFill>
              </a:rPr>
              <a:t>Confrence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>
                <a:solidFill>
                  <a:schemeClr val="dk1"/>
                </a:solidFill>
              </a:rPr>
              <a:t>Perancangan Film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>
                <a:solidFill>
                  <a:schemeClr val="dk1"/>
                </a:solidFill>
              </a:rPr>
              <a:t>Toilet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>
                <a:solidFill>
                  <a:schemeClr val="dk1"/>
                </a:solidFill>
              </a:rPr>
              <a:t>Office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63" name="Google Shape;26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9775" y="1065675"/>
            <a:ext cx="4235000" cy="368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6"/>
          <p:cNvPicPr preferRelativeResize="0"/>
          <p:nvPr/>
        </p:nvPicPr>
        <p:blipFill rotWithShape="1">
          <a:blip r:embed="rId5">
            <a:alphaModFix/>
          </a:blip>
          <a:srcRect l="23855" t="63868" r="70747" b="27438"/>
          <a:stretch/>
        </p:blipFill>
        <p:spPr>
          <a:xfrm>
            <a:off x="8490013" y="3788125"/>
            <a:ext cx="504764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36"/>
          <p:cNvGrpSpPr/>
          <p:nvPr/>
        </p:nvGrpSpPr>
        <p:grpSpPr>
          <a:xfrm>
            <a:off x="634801" y="200485"/>
            <a:ext cx="3159509" cy="1598125"/>
            <a:chOff x="724950" y="771750"/>
            <a:chExt cx="7986626" cy="4039749"/>
          </a:xfrm>
        </p:grpSpPr>
        <p:pic>
          <p:nvPicPr>
            <p:cNvPr id="266" name="Google Shape;266;p36"/>
            <p:cNvPicPr preferRelativeResize="0"/>
            <p:nvPr/>
          </p:nvPicPr>
          <p:blipFill rotWithShape="1">
            <a:blip r:embed="rId6">
              <a:alphaModFix/>
            </a:blip>
            <a:srcRect l="33687" t="15724" r="3073" b="26210"/>
            <a:stretch/>
          </p:blipFill>
          <p:spPr>
            <a:xfrm>
              <a:off x="724950" y="771750"/>
              <a:ext cx="7986626" cy="4039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36"/>
            <p:cNvPicPr preferRelativeResize="0"/>
            <p:nvPr/>
          </p:nvPicPr>
          <p:blipFill rotWithShape="1">
            <a:blip r:embed="rId6">
              <a:alphaModFix/>
            </a:blip>
            <a:srcRect l="34478" t="75717" r="3084" b="12069"/>
            <a:stretch/>
          </p:blipFill>
          <p:spPr>
            <a:xfrm>
              <a:off x="825566" y="3918503"/>
              <a:ext cx="7886010" cy="87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8" name="Google Shape;268;p36"/>
          <p:cNvSpPr/>
          <p:nvPr/>
        </p:nvSpPr>
        <p:spPr>
          <a:xfrm>
            <a:off x="1159650" y="1265700"/>
            <a:ext cx="1886700" cy="2004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" name="Google Shape;269;p36"/>
          <p:cNvGrpSpPr/>
          <p:nvPr/>
        </p:nvGrpSpPr>
        <p:grpSpPr>
          <a:xfrm>
            <a:off x="6089225" y="2393475"/>
            <a:ext cx="1562950" cy="781000"/>
            <a:chOff x="6089225" y="2393475"/>
            <a:chExt cx="1562950" cy="781000"/>
          </a:xfrm>
        </p:grpSpPr>
        <p:sp>
          <p:nvSpPr>
            <p:cNvPr id="270" name="Google Shape;270;p36"/>
            <p:cNvSpPr/>
            <p:nvPr/>
          </p:nvSpPr>
          <p:spPr>
            <a:xfrm>
              <a:off x="6089225" y="2393475"/>
              <a:ext cx="1401900" cy="780000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            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                      2</a:t>
              </a:r>
              <a:endParaRPr/>
            </a:p>
          </p:txBody>
        </p:sp>
        <p:sp>
          <p:nvSpPr>
            <p:cNvPr id="271" name="Google Shape;271;p36"/>
            <p:cNvSpPr/>
            <p:nvPr/>
          </p:nvSpPr>
          <p:spPr>
            <a:xfrm rot="10800000" flipH="1">
              <a:off x="7473075" y="2394475"/>
              <a:ext cx="179100" cy="780000"/>
            </a:xfrm>
            <a:prstGeom prst="rtTriangl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36"/>
          <p:cNvSpPr/>
          <p:nvPr/>
        </p:nvSpPr>
        <p:spPr>
          <a:xfrm>
            <a:off x="5228100" y="2003475"/>
            <a:ext cx="504900" cy="8643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3</a:t>
            </a:r>
            <a:endParaRPr/>
          </a:p>
        </p:txBody>
      </p:sp>
      <p:sp>
        <p:nvSpPr>
          <p:cNvPr id="273" name="Google Shape;273;p36"/>
          <p:cNvSpPr/>
          <p:nvPr/>
        </p:nvSpPr>
        <p:spPr>
          <a:xfrm>
            <a:off x="5228075" y="2931025"/>
            <a:ext cx="504900" cy="3477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</a:t>
            </a:r>
            <a:endParaRPr/>
          </a:p>
        </p:txBody>
      </p:sp>
      <p:sp>
        <p:nvSpPr>
          <p:cNvPr id="274" name="Google Shape;274;p36"/>
          <p:cNvSpPr/>
          <p:nvPr/>
        </p:nvSpPr>
        <p:spPr>
          <a:xfrm>
            <a:off x="5238625" y="3542325"/>
            <a:ext cx="137100" cy="2952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3</a:t>
            </a:r>
            <a:endParaRPr sz="1100"/>
          </a:p>
        </p:txBody>
      </p:sp>
      <p:grpSp>
        <p:nvGrpSpPr>
          <p:cNvPr id="275" name="Google Shape;275;p36"/>
          <p:cNvGrpSpPr/>
          <p:nvPr/>
        </p:nvGrpSpPr>
        <p:grpSpPr>
          <a:xfrm>
            <a:off x="6018575" y="1255175"/>
            <a:ext cx="305700" cy="390000"/>
            <a:chOff x="6018575" y="1255175"/>
            <a:chExt cx="305700" cy="390000"/>
          </a:xfrm>
        </p:grpSpPr>
        <p:sp>
          <p:nvSpPr>
            <p:cNvPr id="276" name="Google Shape;276;p36"/>
            <p:cNvSpPr/>
            <p:nvPr/>
          </p:nvSpPr>
          <p:spPr>
            <a:xfrm>
              <a:off x="6018575" y="1255175"/>
              <a:ext cx="221400" cy="3900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3</a:t>
              </a:r>
              <a:endParaRPr/>
            </a:p>
          </p:txBody>
        </p:sp>
        <p:sp>
          <p:nvSpPr>
            <p:cNvPr id="277" name="Google Shape;277;p36"/>
            <p:cNvSpPr/>
            <p:nvPr/>
          </p:nvSpPr>
          <p:spPr>
            <a:xfrm>
              <a:off x="6239975" y="1255175"/>
              <a:ext cx="84300" cy="3900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36"/>
          <p:cNvSpPr/>
          <p:nvPr/>
        </p:nvSpPr>
        <p:spPr>
          <a:xfrm>
            <a:off x="6376675" y="2172000"/>
            <a:ext cx="284700" cy="2004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</a:t>
            </a:r>
            <a:endParaRPr/>
          </a:p>
        </p:txBody>
      </p:sp>
      <p:sp>
        <p:nvSpPr>
          <p:cNvPr id="279" name="Google Shape;279;p36"/>
          <p:cNvSpPr/>
          <p:nvPr/>
        </p:nvSpPr>
        <p:spPr>
          <a:xfrm>
            <a:off x="6376675" y="1255175"/>
            <a:ext cx="305700" cy="7062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</a:t>
            </a:r>
            <a:endParaRPr/>
          </a:p>
        </p:txBody>
      </p:sp>
      <p:sp>
        <p:nvSpPr>
          <p:cNvPr id="280" name="Google Shape;280;p36"/>
          <p:cNvSpPr/>
          <p:nvPr/>
        </p:nvSpPr>
        <p:spPr>
          <a:xfrm>
            <a:off x="6102900" y="3215600"/>
            <a:ext cx="1233300" cy="2004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</a:t>
            </a:r>
            <a:endParaRPr/>
          </a:p>
        </p:txBody>
      </p:sp>
      <p:grpSp>
        <p:nvGrpSpPr>
          <p:cNvPr id="281" name="Google Shape;281;p36"/>
          <p:cNvGrpSpPr/>
          <p:nvPr/>
        </p:nvGrpSpPr>
        <p:grpSpPr>
          <a:xfrm>
            <a:off x="5512775" y="4245325"/>
            <a:ext cx="1580775" cy="202550"/>
            <a:chOff x="5512775" y="4245325"/>
            <a:chExt cx="1580775" cy="202550"/>
          </a:xfrm>
        </p:grpSpPr>
        <p:sp>
          <p:nvSpPr>
            <p:cNvPr id="282" name="Google Shape;282;p36"/>
            <p:cNvSpPr/>
            <p:nvPr/>
          </p:nvSpPr>
          <p:spPr>
            <a:xfrm>
              <a:off x="5512775" y="4245325"/>
              <a:ext cx="1507200" cy="158100"/>
            </a:xfrm>
            <a:prstGeom prst="rect">
              <a:avLst/>
            </a:prstGeom>
            <a:solidFill>
              <a:srgbClr val="A64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6</a:t>
              </a:r>
              <a:endParaRPr/>
            </a:p>
          </p:txBody>
        </p:sp>
        <p:sp>
          <p:nvSpPr>
            <p:cNvPr id="283" name="Google Shape;283;p36"/>
            <p:cNvSpPr/>
            <p:nvPr/>
          </p:nvSpPr>
          <p:spPr>
            <a:xfrm rot="10800000" flipH="1">
              <a:off x="6988250" y="4250475"/>
              <a:ext cx="105300" cy="197400"/>
            </a:xfrm>
            <a:prstGeom prst="rtTriangle">
              <a:avLst/>
            </a:prstGeom>
            <a:solidFill>
              <a:srgbClr val="A64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" name="Google Shape;284;p36"/>
          <p:cNvSpPr/>
          <p:nvPr/>
        </p:nvSpPr>
        <p:spPr>
          <a:xfrm>
            <a:off x="5238625" y="3879625"/>
            <a:ext cx="263400" cy="505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</a:t>
            </a:r>
            <a:endParaRPr/>
          </a:p>
        </p:txBody>
      </p:sp>
      <p:sp>
        <p:nvSpPr>
          <p:cNvPr id="285" name="Google Shape;285;p36"/>
          <p:cNvSpPr/>
          <p:nvPr/>
        </p:nvSpPr>
        <p:spPr>
          <a:xfrm>
            <a:off x="6102900" y="3468550"/>
            <a:ext cx="661200" cy="5691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4</a:t>
            </a:r>
            <a:endParaRPr/>
          </a:p>
        </p:txBody>
      </p:sp>
      <p:grpSp>
        <p:nvGrpSpPr>
          <p:cNvPr id="286" name="Google Shape;286;p36"/>
          <p:cNvGrpSpPr/>
          <p:nvPr/>
        </p:nvGrpSpPr>
        <p:grpSpPr>
          <a:xfrm>
            <a:off x="6809075" y="3457075"/>
            <a:ext cx="671825" cy="622800"/>
            <a:chOff x="6809075" y="3457075"/>
            <a:chExt cx="671825" cy="622800"/>
          </a:xfrm>
        </p:grpSpPr>
        <p:sp>
          <p:nvSpPr>
            <p:cNvPr id="287" name="Google Shape;287;p36"/>
            <p:cNvSpPr/>
            <p:nvPr/>
          </p:nvSpPr>
          <p:spPr>
            <a:xfrm>
              <a:off x="6809075" y="3458025"/>
              <a:ext cx="366000" cy="6009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4</a:t>
              </a:r>
              <a:endParaRPr/>
            </a:p>
          </p:txBody>
        </p:sp>
        <p:sp>
          <p:nvSpPr>
            <p:cNvPr id="288" name="Google Shape;288;p36"/>
            <p:cNvSpPr/>
            <p:nvPr/>
          </p:nvSpPr>
          <p:spPr>
            <a:xfrm rot="10800000" flipH="1">
              <a:off x="7156900" y="3457075"/>
              <a:ext cx="324000" cy="622800"/>
            </a:xfrm>
            <a:prstGeom prst="rtTriangle">
              <a:avLst/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36"/>
          <p:cNvSpPr/>
          <p:nvPr/>
        </p:nvSpPr>
        <p:spPr>
          <a:xfrm>
            <a:off x="5417800" y="1244625"/>
            <a:ext cx="284700" cy="4005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7</a:t>
            </a:r>
            <a:endParaRPr/>
          </a:p>
        </p:txBody>
      </p:sp>
      <p:sp>
        <p:nvSpPr>
          <p:cNvPr id="290" name="Google Shape;290;p36"/>
          <p:cNvSpPr/>
          <p:nvPr/>
        </p:nvSpPr>
        <p:spPr>
          <a:xfrm>
            <a:off x="5712925" y="3542350"/>
            <a:ext cx="305700" cy="457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8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1" name="Google Shape;291;p36"/>
          <p:cNvSpPr/>
          <p:nvPr/>
        </p:nvSpPr>
        <p:spPr>
          <a:xfrm>
            <a:off x="6366400" y="2024575"/>
            <a:ext cx="305700" cy="1473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</a:rPr>
              <a:t>8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292" name="Google Shape;292;p36"/>
          <p:cNvSpPr/>
          <p:nvPr/>
        </p:nvSpPr>
        <p:spPr>
          <a:xfrm>
            <a:off x="5417800" y="3573950"/>
            <a:ext cx="137100" cy="2952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FFFFFF"/>
                </a:solidFill>
              </a:rPr>
              <a:t>8</a:t>
            </a:r>
            <a:endParaRPr sz="800">
              <a:solidFill>
                <a:srgbClr val="FFFFFF"/>
              </a:solidFill>
            </a:endParaRPr>
          </a:p>
        </p:txBody>
      </p:sp>
      <p:grpSp>
        <p:nvGrpSpPr>
          <p:cNvPr id="293" name="Google Shape;293;p36"/>
          <p:cNvGrpSpPr/>
          <p:nvPr/>
        </p:nvGrpSpPr>
        <p:grpSpPr>
          <a:xfrm>
            <a:off x="5228075" y="1666225"/>
            <a:ext cx="1096100" cy="1823525"/>
            <a:chOff x="5228075" y="1666225"/>
            <a:chExt cx="1096100" cy="1823525"/>
          </a:xfrm>
        </p:grpSpPr>
        <p:grpSp>
          <p:nvGrpSpPr>
            <p:cNvPr id="294" name="Google Shape;294;p36"/>
            <p:cNvGrpSpPr/>
            <p:nvPr/>
          </p:nvGrpSpPr>
          <p:grpSpPr>
            <a:xfrm>
              <a:off x="5417800" y="1666225"/>
              <a:ext cx="906375" cy="1823525"/>
              <a:chOff x="5417800" y="1666225"/>
              <a:chExt cx="906375" cy="1823525"/>
            </a:xfrm>
          </p:grpSpPr>
          <p:sp>
            <p:nvSpPr>
              <p:cNvPr id="295" name="Google Shape;295;p36"/>
              <p:cNvSpPr/>
              <p:nvPr/>
            </p:nvSpPr>
            <p:spPr>
              <a:xfrm>
                <a:off x="5417800" y="1666225"/>
                <a:ext cx="906300" cy="316200"/>
              </a:xfrm>
              <a:prstGeom prst="rect">
                <a:avLst/>
              </a:prstGeom>
              <a:solidFill>
                <a:srgbClr val="F17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6"/>
              <p:cNvSpPr/>
              <p:nvPr/>
            </p:nvSpPr>
            <p:spPr>
              <a:xfrm>
                <a:off x="5755075" y="1906225"/>
                <a:ext cx="569100" cy="508200"/>
              </a:xfrm>
              <a:prstGeom prst="rect">
                <a:avLst/>
              </a:prstGeom>
              <a:solidFill>
                <a:srgbClr val="F17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1</a:t>
                </a:r>
                <a:endParaRPr/>
              </a:p>
            </p:txBody>
          </p:sp>
          <p:sp>
            <p:nvSpPr>
              <p:cNvPr id="297" name="Google Shape;297;p36"/>
              <p:cNvSpPr/>
              <p:nvPr/>
            </p:nvSpPr>
            <p:spPr>
              <a:xfrm>
                <a:off x="5755075" y="2330250"/>
                <a:ext cx="316200" cy="1159500"/>
              </a:xfrm>
              <a:prstGeom prst="rect">
                <a:avLst/>
              </a:prstGeom>
              <a:solidFill>
                <a:srgbClr val="F17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8" name="Google Shape;298;p36"/>
            <p:cNvSpPr/>
            <p:nvPr/>
          </p:nvSpPr>
          <p:spPr>
            <a:xfrm>
              <a:off x="5228075" y="3321000"/>
              <a:ext cx="661200" cy="168600"/>
            </a:xfrm>
            <a:prstGeom prst="rect">
              <a:avLst/>
            </a:prstGeom>
            <a:solidFill>
              <a:srgbClr val="F17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9" name="Google Shape;299;p36"/>
          <p:cNvPicPr preferRelativeResize="0"/>
          <p:nvPr/>
        </p:nvPicPr>
        <p:blipFill rotWithShape="1">
          <a:blip r:embed="rId7">
            <a:alphaModFix/>
          </a:blip>
          <a:srcRect l="20950" t="37004" r="36019" b="21342"/>
          <a:stretch/>
        </p:blipFill>
        <p:spPr>
          <a:xfrm>
            <a:off x="2648725" y="3837525"/>
            <a:ext cx="2111051" cy="114887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6"/>
          <p:cNvSpPr/>
          <p:nvPr/>
        </p:nvSpPr>
        <p:spPr>
          <a:xfrm>
            <a:off x="2931200" y="4363150"/>
            <a:ext cx="504900" cy="2004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" name="Slide 12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463667" y="5464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1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001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001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001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4501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8001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7"/>
          <p:cNvSpPr txBox="1">
            <a:spLocks noGrp="1"/>
          </p:cNvSpPr>
          <p:nvPr>
            <p:ph type="title"/>
          </p:nvPr>
        </p:nvSpPr>
        <p:spPr>
          <a:xfrm>
            <a:off x="1365700" y="40501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Underground Space of Activity Isometry</a:t>
            </a:r>
            <a:endParaRPr/>
          </a:p>
        </p:txBody>
      </p:sp>
      <p:pic>
        <p:nvPicPr>
          <p:cNvPr id="306" name="Google Shape;306;p37"/>
          <p:cNvPicPr preferRelativeResize="0"/>
          <p:nvPr/>
        </p:nvPicPr>
        <p:blipFill rotWithShape="1">
          <a:blip r:embed="rId4">
            <a:alphaModFix/>
          </a:blip>
          <a:srcRect l="26051" t="14181" r="22655" b="13281"/>
          <a:stretch/>
        </p:blipFill>
        <p:spPr>
          <a:xfrm>
            <a:off x="195353" y="1164544"/>
            <a:ext cx="4376650" cy="34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7"/>
          <p:cNvPicPr preferRelativeResize="0"/>
          <p:nvPr/>
        </p:nvPicPr>
        <p:blipFill rotWithShape="1">
          <a:blip r:embed="rId5">
            <a:alphaModFix/>
          </a:blip>
          <a:srcRect l="41820" t="14576" r="7376" b="12759"/>
          <a:stretch/>
        </p:blipFill>
        <p:spPr>
          <a:xfrm>
            <a:off x="4648195" y="1164550"/>
            <a:ext cx="4327304" cy="34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7"/>
          <p:cNvPicPr preferRelativeResize="0"/>
          <p:nvPr/>
        </p:nvPicPr>
        <p:blipFill rotWithShape="1">
          <a:blip r:embed="rId6">
            <a:alphaModFix/>
          </a:blip>
          <a:srcRect l="20950" t="37004" r="36019" b="21342"/>
          <a:stretch/>
        </p:blipFill>
        <p:spPr>
          <a:xfrm>
            <a:off x="195350" y="0"/>
            <a:ext cx="2111051" cy="114887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7"/>
          <p:cNvSpPr/>
          <p:nvPr/>
        </p:nvSpPr>
        <p:spPr>
          <a:xfrm>
            <a:off x="477825" y="525625"/>
            <a:ext cx="504900" cy="2004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Slide 13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773430" y="36766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8625" y="184200"/>
            <a:ext cx="4234999" cy="477510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8"/>
          <p:cNvSpPr txBox="1">
            <a:spLocks noGrp="1"/>
          </p:cNvSpPr>
          <p:nvPr>
            <p:ph type="title"/>
          </p:nvPr>
        </p:nvSpPr>
        <p:spPr>
          <a:xfrm>
            <a:off x="235500" y="50"/>
            <a:ext cx="40521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Helvetica Neue"/>
                <a:ea typeface="Helvetica Neue"/>
                <a:cs typeface="Helvetica Neue"/>
                <a:sym typeface="Helvetica Neue"/>
              </a:rPr>
              <a:t>Aktivitas </a:t>
            </a:r>
            <a:r>
              <a:rPr lang="en-GB" sz="20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Lantai 1</a:t>
            </a:r>
            <a:endParaRPr sz="2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Area aula ( </a:t>
            </a:r>
            <a:r>
              <a:rPr lang="en-GB" sz="2000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lecture hall </a:t>
            </a: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untuk seminar dan pameran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Parkiran mobil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Ruang santai ( </a:t>
            </a:r>
            <a:r>
              <a:rPr lang="en-GB" sz="2000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 room </a:t>
            </a: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untuk murid atau staff di luar jam pelajaran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Teras 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Toilet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Office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6" name="Google Shape;316;p38"/>
          <p:cNvPicPr preferRelativeResize="0"/>
          <p:nvPr/>
        </p:nvPicPr>
        <p:blipFill rotWithShape="1">
          <a:blip r:embed="rId5">
            <a:alphaModFix/>
          </a:blip>
          <a:srcRect l="23855" t="63868" r="70747" b="27438"/>
          <a:stretch/>
        </p:blipFill>
        <p:spPr>
          <a:xfrm>
            <a:off x="8189563" y="3956775"/>
            <a:ext cx="504764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38"/>
          <p:cNvGrpSpPr/>
          <p:nvPr/>
        </p:nvGrpSpPr>
        <p:grpSpPr>
          <a:xfrm>
            <a:off x="1941526" y="3361185"/>
            <a:ext cx="3159509" cy="1598125"/>
            <a:chOff x="724950" y="771750"/>
            <a:chExt cx="7986626" cy="4039749"/>
          </a:xfrm>
        </p:grpSpPr>
        <p:pic>
          <p:nvPicPr>
            <p:cNvPr id="318" name="Google Shape;318;p38"/>
            <p:cNvPicPr preferRelativeResize="0"/>
            <p:nvPr/>
          </p:nvPicPr>
          <p:blipFill rotWithShape="1">
            <a:blip r:embed="rId6">
              <a:alphaModFix/>
            </a:blip>
            <a:srcRect l="33687" t="15724" r="3073" b="26210"/>
            <a:stretch/>
          </p:blipFill>
          <p:spPr>
            <a:xfrm>
              <a:off x="724950" y="771750"/>
              <a:ext cx="7986626" cy="4039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38"/>
            <p:cNvPicPr preferRelativeResize="0"/>
            <p:nvPr/>
          </p:nvPicPr>
          <p:blipFill rotWithShape="1">
            <a:blip r:embed="rId6">
              <a:alphaModFix/>
            </a:blip>
            <a:srcRect l="34478" t="75717" r="3084" b="12069"/>
            <a:stretch/>
          </p:blipFill>
          <p:spPr>
            <a:xfrm>
              <a:off x="825566" y="3918503"/>
              <a:ext cx="7886010" cy="87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0" name="Google Shape;320;p38"/>
          <p:cNvSpPr/>
          <p:nvPr/>
        </p:nvSpPr>
        <p:spPr>
          <a:xfrm>
            <a:off x="2502200" y="4261475"/>
            <a:ext cx="1886700" cy="2085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1" name="Google Shape;321;p38"/>
          <p:cNvGrpSpPr/>
          <p:nvPr/>
        </p:nvGrpSpPr>
        <p:grpSpPr>
          <a:xfrm>
            <a:off x="7016600" y="1652725"/>
            <a:ext cx="674650" cy="725175"/>
            <a:chOff x="6788000" y="1652725"/>
            <a:chExt cx="674650" cy="725175"/>
          </a:xfrm>
        </p:grpSpPr>
        <p:sp>
          <p:nvSpPr>
            <p:cNvPr id="322" name="Google Shape;322;p38"/>
            <p:cNvSpPr/>
            <p:nvPr/>
          </p:nvSpPr>
          <p:spPr>
            <a:xfrm>
              <a:off x="7062150" y="1652725"/>
              <a:ext cx="400500" cy="457200"/>
            </a:xfrm>
            <a:prstGeom prst="ellipse">
              <a:avLst/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8"/>
            <p:cNvSpPr/>
            <p:nvPr/>
          </p:nvSpPr>
          <p:spPr>
            <a:xfrm>
              <a:off x="6788000" y="1665325"/>
              <a:ext cx="527100" cy="432000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8"/>
            <p:cNvSpPr/>
            <p:nvPr/>
          </p:nvSpPr>
          <p:spPr>
            <a:xfrm>
              <a:off x="6788000" y="2002600"/>
              <a:ext cx="600900" cy="375300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4</a:t>
              </a:r>
              <a:endParaRPr/>
            </a:p>
          </p:txBody>
        </p:sp>
      </p:grpSp>
      <p:grpSp>
        <p:nvGrpSpPr>
          <p:cNvPr id="325" name="Google Shape;325;p38"/>
          <p:cNvGrpSpPr/>
          <p:nvPr/>
        </p:nvGrpSpPr>
        <p:grpSpPr>
          <a:xfrm>
            <a:off x="6257725" y="1666225"/>
            <a:ext cx="758750" cy="1169875"/>
            <a:chOff x="6029125" y="1666225"/>
            <a:chExt cx="758750" cy="1169875"/>
          </a:xfrm>
        </p:grpSpPr>
        <p:sp>
          <p:nvSpPr>
            <p:cNvPr id="326" name="Google Shape;326;p38"/>
            <p:cNvSpPr/>
            <p:nvPr/>
          </p:nvSpPr>
          <p:spPr>
            <a:xfrm>
              <a:off x="6239900" y="2108900"/>
              <a:ext cx="411000" cy="7272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3</a:t>
              </a:r>
              <a:endParaRPr/>
            </a:p>
          </p:txBody>
        </p:sp>
        <p:sp>
          <p:nvSpPr>
            <p:cNvPr id="327" name="Google Shape;327;p38"/>
            <p:cNvSpPr/>
            <p:nvPr/>
          </p:nvSpPr>
          <p:spPr>
            <a:xfrm>
              <a:off x="6598275" y="1666225"/>
              <a:ext cx="189600" cy="6639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6029125" y="1908650"/>
              <a:ext cx="621900" cy="2085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" name="Google Shape;329;p38"/>
          <p:cNvSpPr/>
          <p:nvPr/>
        </p:nvSpPr>
        <p:spPr>
          <a:xfrm>
            <a:off x="6963900" y="2404025"/>
            <a:ext cx="558600" cy="4320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</a:t>
            </a:r>
            <a:endParaRPr/>
          </a:p>
        </p:txBody>
      </p:sp>
      <p:sp>
        <p:nvSpPr>
          <p:cNvPr id="330" name="Google Shape;330;p38"/>
          <p:cNvSpPr/>
          <p:nvPr/>
        </p:nvSpPr>
        <p:spPr>
          <a:xfrm>
            <a:off x="6226100" y="2857250"/>
            <a:ext cx="1233300" cy="208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6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31" name="Google Shape;331;p38"/>
          <p:cNvSpPr/>
          <p:nvPr/>
        </p:nvSpPr>
        <p:spPr>
          <a:xfrm>
            <a:off x="6236625" y="1666225"/>
            <a:ext cx="179100" cy="2085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</a:t>
            </a:r>
            <a:endParaRPr/>
          </a:p>
        </p:txBody>
      </p:sp>
      <p:grpSp>
        <p:nvGrpSpPr>
          <p:cNvPr id="332" name="Google Shape;332;p38"/>
          <p:cNvGrpSpPr/>
          <p:nvPr/>
        </p:nvGrpSpPr>
        <p:grpSpPr>
          <a:xfrm>
            <a:off x="5029425" y="1159375"/>
            <a:ext cx="1746026" cy="2779074"/>
            <a:chOff x="4800825" y="1159375"/>
            <a:chExt cx="1746026" cy="2779074"/>
          </a:xfrm>
        </p:grpSpPr>
        <p:grpSp>
          <p:nvGrpSpPr>
            <p:cNvPr id="333" name="Google Shape;333;p38"/>
            <p:cNvGrpSpPr/>
            <p:nvPr/>
          </p:nvGrpSpPr>
          <p:grpSpPr>
            <a:xfrm>
              <a:off x="4800825" y="1159375"/>
              <a:ext cx="1746026" cy="2656924"/>
              <a:chOff x="4800825" y="1159375"/>
              <a:chExt cx="1746026" cy="2656924"/>
            </a:xfrm>
          </p:grpSpPr>
          <p:sp>
            <p:nvSpPr>
              <p:cNvPr id="334" name="Google Shape;334;p38"/>
              <p:cNvSpPr/>
              <p:nvPr/>
            </p:nvSpPr>
            <p:spPr>
              <a:xfrm rot="1654395">
                <a:off x="5353154" y="1303227"/>
                <a:ext cx="259245" cy="1152645"/>
              </a:xfrm>
              <a:prstGeom prst="rect">
                <a:avLst/>
              </a:prstGeom>
              <a:solidFill>
                <a:srgbClr val="EA92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8"/>
              <p:cNvSpPr/>
              <p:nvPr/>
            </p:nvSpPr>
            <p:spPr>
              <a:xfrm rot="1654108">
                <a:off x="4879823" y="2941767"/>
                <a:ext cx="888705" cy="559416"/>
              </a:xfrm>
              <a:prstGeom prst="rect">
                <a:avLst/>
              </a:prstGeom>
              <a:solidFill>
                <a:srgbClr val="EA92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8"/>
              <p:cNvSpPr/>
              <p:nvPr/>
            </p:nvSpPr>
            <p:spPr>
              <a:xfrm rot="1626878">
                <a:off x="5449908" y="1523402"/>
                <a:ext cx="783286" cy="1563895"/>
              </a:xfrm>
              <a:prstGeom prst="rtTriangle">
                <a:avLst/>
              </a:prstGeom>
              <a:solidFill>
                <a:srgbClr val="EA92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FFFFF"/>
                    </a:solidFill>
                  </a:rPr>
                  <a:t>2</a:t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337" name="Google Shape;337;p38"/>
              <p:cNvSpPr/>
              <p:nvPr/>
            </p:nvSpPr>
            <p:spPr>
              <a:xfrm rot="1624913">
                <a:off x="5689433" y="3203395"/>
                <a:ext cx="312347" cy="573309"/>
              </a:xfrm>
              <a:prstGeom prst="rtTriangle">
                <a:avLst/>
              </a:prstGeom>
              <a:solidFill>
                <a:srgbClr val="EA92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8"/>
              <p:cNvSpPr/>
              <p:nvPr/>
            </p:nvSpPr>
            <p:spPr>
              <a:xfrm rot="1632619">
                <a:off x="5661249" y="1201319"/>
                <a:ext cx="226349" cy="178313"/>
              </a:xfrm>
              <a:prstGeom prst="rtTriangle">
                <a:avLst/>
              </a:prstGeom>
              <a:solidFill>
                <a:srgbClr val="EA92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9" name="Google Shape;339;p38"/>
            <p:cNvSpPr/>
            <p:nvPr/>
          </p:nvSpPr>
          <p:spPr>
            <a:xfrm rot="1654108">
              <a:off x="5291458" y="3599102"/>
              <a:ext cx="888705" cy="141696"/>
            </a:xfrm>
            <a:prstGeom prst="rect">
              <a:avLst/>
            </a:prstGeom>
            <a:solidFill>
              <a:srgbClr val="EA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0" name="Google Shape;340;p38"/>
          <p:cNvPicPr preferRelativeResize="0"/>
          <p:nvPr/>
        </p:nvPicPr>
        <p:blipFill rotWithShape="1">
          <a:blip r:embed="rId7">
            <a:alphaModFix/>
          </a:blip>
          <a:srcRect l="20950" t="37004" r="36019" b="21342"/>
          <a:stretch/>
        </p:blipFill>
        <p:spPr>
          <a:xfrm>
            <a:off x="2807000" y="95825"/>
            <a:ext cx="2111051" cy="114887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8"/>
          <p:cNvSpPr/>
          <p:nvPr/>
        </p:nvSpPr>
        <p:spPr>
          <a:xfrm>
            <a:off x="3089475" y="621450"/>
            <a:ext cx="504900" cy="2004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14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529769" y="2882059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 txBox="1">
            <a:spLocks noGrp="1"/>
          </p:cNvSpPr>
          <p:nvPr>
            <p:ph type="title"/>
          </p:nvPr>
        </p:nvSpPr>
        <p:spPr>
          <a:xfrm>
            <a:off x="1165450" y="2880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Floor Space of Activity Isometry</a:t>
            </a:r>
            <a:endParaRPr/>
          </a:p>
        </p:txBody>
      </p:sp>
      <p:pic>
        <p:nvPicPr>
          <p:cNvPr id="347" name="Google Shape;347;p39"/>
          <p:cNvPicPr preferRelativeResize="0"/>
          <p:nvPr/>
        </p:nvPicPr>
        <p:blipFill rotWithShape="1">
          <a:blip r:embed="rId4">
            <a:alphaModFix/>
          </a:blip>
          <a:srcRect l="16560" t="4911" r="27262" b="11845"/>
          <a:stretch/>
        </p:blipFill>
        <p:spPr>
          <a:xfrm>
            <a:off x="202412" y="1170125"/>
            <a:ext cx="4583801" cy="38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9"/>
          <p:cNvPicPr preferRelativeResize="0"/>
          <p:nvPr/>
        </p:nvPicPr>
        <p:blipFill rotWithShape="1">
          <a:blip r:embed="rId5">
            <a:alphaModFix/>
          </a:blip>
          <a:srcRect l="49262" t="12476" r="5073" b="11495"/>
          <a:stretch/>
        </p:blipFill>
        <p:spPr>
          <a:xfrm>
            <a:off x="4862412" y="1170125"/>
            <a:ext cx="4079177" cy="38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9"/>
          <p:cNvPicPr preferRelativeResize="0"/>
          <p:nvPr/>
        </p:nvPicPr>
        <p:blipFill rotWithShape="1">
          <a:blip r:embed="rId6">
            <a:alphaModFix/>
          </a:blip>
          <a:srcRect l="20950" t="37004" r="36019" b="21342"/>
          <a:stretch/>
        </p:blipFill>
        <p:spPr>
          <a:xfrm>
            <a:off x="202400" y="0"/>
            <a:ext cx="2111051" cy="114887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9"/>
          <p:cNvSpPr/>
          <p:nvPr/>
        </p:nvSpPr>
        <p:spPr>
          <a:xfrm>
            <a:off x="484875" y="525625"/>
            <a:ext cx="504900" cy="2004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Slide 15 y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693420" y="429387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0"/>
          <p:cNvSpPr txBox="1">
            <a:spLocks noGrp="1"/>
          </p:cNvSpPr>
          <p:nvPr>
            <p:ph type="title"/>
          </p:nvPr>
        </p:nvSpPr>
        <p:spPr>
          <a:xfrm>
            <a:off x="311700" y="50"/>
            <a:ext cx="57045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Helvetica Neue"/>
                <a:ea typeface="Helvetica Neue"/>
                <a:cs typeface="Helvetica Neue"/>
                <a:sym typeface="Helvetica Neue"/>
              </a:rPr>
              <a:t>Aktivitas </a:t>
            </a:r>
            <a:r>
              <a:rPr lang="en-GB" sz="20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Lantai 2</a:t>
            </a:r>
            <a:endParaRPr sz="2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Lobby untuk menunggu/berkumpul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Studio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Ruang Studio 3D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Toilet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6" name="Google Shape;35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4825" y="-52475"/>
            <a:ext cx="3274925" cy="53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0"/>
          <p:cNvPicPr preferRelativeResize="0"/>
          <p:nvPr/>
        </p:nvPicPr>
        <p:blipFill rotWithShape="1">
          <a:blip r:embed="rId5">
            <a:alphaModFix/>
          </a:blip>
          <a:srcRect l="23855" t="63868" r="70747" b="27438"/>
          <a:stretch/>
        </p:blipFill>
        <p:spPr>
          <a:xfrm>
            <a:off x="7413988" y="4152900"/>
            <a:ext cx="504764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8" name="Google Shape;358;p40"/>
          <p:cNvGrpSpPr/>
          <p:nvPr/>
        </p:nvGrpSpPr>
        <p:grpSpPr>
          <a:xfrm>
            <a:off x="1869701" y="3425710"/>
            <a:ext cx="3159509" cy="1598125"/>
            <a:chOff x="724950" y="771750"/>
            <a:chExt cx="7986626" cy="4039749"/>
          </a:xfrm>
        </p:grpSpPr>
        <p:pic>
          <p:nvPicPr>
            <p:cNvPr id="359" name="Google Shape;359;p40"/>
            <p:cNvPicPr preferRelativeResize="0"/>
            <p:nvPr/>
          </p:nvPicPr>
          <p:blipFill rotWithShape="1">
            <a:blip r:embed="rId6">
              <a:alphaModFix/>
            </a:blip>
            <a:srcRect l="33687" t="15724" r="3073" b="26210"/>
            <a:stretch/>
          </p:blipFill>
          <p:spPr>
            <a:xfrm>
              <a:off x="724950" y="771750"/>
              <a:ext cx="7986626" cy="4039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40"/>
            <p:cNvPicPr preferRelativeResize="0"/>
            <p:nvPr/>
          </p:nvPicPr>
          <p:blipFill rotWithShape="1">
            <a:blip r:embed="rId6">
              <a:alphaModFix/>
            </a:blip>
            <a:srcRect l="34478" t="75717" r="3084" b="12069"/>
            <a:stretch/>
          </p:blipFill>
          <p:spPr>
            <a:xfrm>
              <a:off x="825566" y="3918503"/>
              <a:ext cx="7886010" cy="87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1" name="Google Shape;361;p40"/>
          <p:cNvSpPr/>
          <p:nvPr/>
        </p:nvSpPr>
        <p:spPr>
          <a:xfrm>
            <a:off x="2417900" y="4195800"/>
            <a:ext cx="1886700" cy="2004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0"/>
          <p:cNvSpPr/>
          <p:nvPr/>
        </p:nvSpPr>
        <p:spPr>
          <a:xfrm>
            <a:off x="6176675" y="1764675"/>
            <a:ext cx="759000" cy="2529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</a:t>
            </a:r>
            <a:endParaRPr/>
          </a:p>
        </p:txBody>
      </p:sp>
      <p:sp>
        <p:nvSpPr>
          <p:cNvPr id="363" name="Google Shape;363;p40"/>
          <p:cNvSpPr/>
          <p:nvPr/>
        </p:nvSpPr>
        <p:spPr>
          <a:xfrm>
            <a:off x="6176675" y="2091425"/>
            <a:ext cx="337200" cy="5691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</a:t>
            </a:r>
            <a:endParaRPr/>
          </a:p>
        </p:txBody>
      </p:sp>
      <p:sp>
        <p:nvSpPr>
          <p:cNvPr id="364" name="Google Shape;364;p40"/>
          <p:cNvSpPr/>
          <p:nvPr/>
        </p:nvSpPr>
        <p:spPr>
          <a:xfrm>
            <a:off x="6176675" y="2660575"/>
            <a:ext cx="326700" cy="6639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</a:t>
            </a:r>
            <a:endParaRPr/>
          </a:p>
        </p:txBody>
      </p:sp>
      <p:grpSp>
        <p:nvGrpSpPr>
          <p:cNvPr id="365" name="Google Shape;365;p40"/>
          <p:cNvGrpSpPr/>
          <p:nvPr/>
        </p:nvGrpSpPr>
        <p:grpSpPr>
          <a:xfrm>
            <a:off x="5499825" y="2660575"/>
            <a:ext cx="626400" cy="616500"/>
            <a:chOff x="5499825" y="2660575"/>
            <a:chExt cx="626400" cy="616500"/>
          </a:xfrm>
        </p:grpSpPr>
        <p:sp>
          <p:nvSpPr>
            <p:cNvPr id="366" name="Google Shape;366;p40"/>
            <p:cNvSpPr/>
            <p:nvPr/>
          </p:nvSpPr>
          <p:spPr>
            <a:xfrm>
              <a:off x="5799525" y="2707975"/>
              <a:ext cx="326700" cy="5691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2</a:t>
              </a: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 flipH="1">
              <a:off x="5499825" y="2660575"/>
              <a:ext cx="337200" cy="616500"/>
            </a:xfrm>
            <a:prstGeom prst="rtTriangle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" name="Google Shape;368;p40"/>
          <p:cNvGrpSpPr/>
          <p:nvPr/>
        </p:nvGrpSpPr>
        <p:grpSpPr>
          <a:xfrm>
            <a:off x="6977850" y="1031350"/>
            <a:ext cx="1101075" cy="2245725"/>
            <a:chOff x="6988250" y="1016325"/>
            <a:chExt cx="1101075" cy="2245725"/>
          </a:xfrm>
        </p:grpSpPr>
        <p:sp>
          <p:nvSpPr>
            <p:cNvPr id="369" name="Google Shape;369;p40"/>
            <p:cNvSpPr/>
            <p:nvPr/>
          </p:nvSpPr>
          <p:spPr>
            <a:xfrm>
              <a:off x="6988250" y="1690900"/>
              <a:ext cx="885300" cy="14862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3</a:t>
              </a: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6988250" y="1016325"/>
              <a:ext cx="1001400" cy="1154100"/>
            </a:xfrm>
            <a:prstGeom prst="ellipse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7413925" y="1200800"/>
              <a:ext cx="626400" cy="663900"/>
            </a:xfrm>
            <a:prstGeom prst="ellipse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7513625" y="1277000"/>
              <a:ext cx="575700" cy="816900"/>
            </a:xfrm>
            <a:prstGeom prst="ellipse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 rot="10800000" flipH="1">
              <a:off x="7804625" y="1743750"/>
              <a:ext cx="284700" cy="1518300"/>
            </a:xfrm>
            <a:prstGeom prst="rtTriangle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40"/>
          <p:cNvSpPr/>
          <p:nvPr/>
        </p:nvSpPr>
        <p:spPr>
          <a:xfrm>
            <a:off x="6155600" y="1416850"/>
            <a:ext cx="273900" cy="3477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4</a:t>
            </a:r>
            <a:endParaRPr/>
          </a:p>
        </p:txBody>
      </p:sp>
      <p:pic>
        <p:nvPicPr>
          <p:cNvPr id="375" name="Google Shape;375;p40"/>
          <p:cNvPicPr preferRelativeResize="0"/>
          <p:nvPr/>
        </p:nvPicPr>
        <p:blipFill rotWithShape="1">
          <a:blip r:embed="rId7">
            <a:alphaModFix/>
          </a:blip>
          <a:srcRect l="20950" t="37004" r="36019" b="21342"/>
          <a:stretch/>
        </p:blipFill>
        <p:spPr>
          <a:xfrm>
            <a:off x="435325" y="267975"/>
            <a:ext cx="2111051" cy="1148874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0"/>
          <p:cNvSpPr/>
          <p:nvPr/>
        </p:nvSpPr>
        <p:spPr>
          <a:xfrm>
            <a:off x="717800" y="793600"/>
            <a:ext cx="504900" cy="2004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16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287398" y="2937143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"/>
          <p:cNvSpPr txBox="1">
            <a:spLocks noGrp="1"/>
          </p:cNvSpPr>
          <p:nvPr>
            <p:ph type="title"/>
          </p:nvPr>
        </p:nvSpPr>
        <p:spPr>
          <a:xfrm>
            <a:off x="1428950" y="2880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 Floor Space of Activity Isometry</a:t>
            </a:r>
            <a:endParaRPr/>
          </a:p>
        </p:txBody>
      </p:sp>
      <p:pic>
        <p:nvPicPr>
          <p:cNvPr id="382" name="Google Shape;382;p41"/>
          <p:cNvPicPr preferRelativeResize="0"/>
          <p:nvPr/>
        </p:nvPicPr>
        <p:blipFill rotWithShape="1">
          <a:blip r:embed="rId4">
            <a:alphaModFix/>
          </a:blip>
          <a:srcRect l="21096" t="10038" r="31875" b="12261"/>
          <a:stretch/>
        </p:blipFill>
        <p:spPr>
          <a:xfrm>
            <a:off x="206038" y="1159600"/>
            <a:ext cx="4300301" cy="399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1"/>
          <p:cNvPicPr preferRelativeResize="0"/>
          <p:nvPr/>
        </p:nvPicPr>
        <p:blipFill rotWithShape="1">
          <a:blip r:embed="rId5">
            <a:alphaModFix/>
          </a:blip>
          <a:srcRect l="46747" t="9946" r="6453" b="12347"/>
          <a:stretch/>
        </p:blipFill>
        <p:spPr>
          <a:xfrm>
            <a:off x="4658737" y="1159600"/>
            <a:ext cx="4279224" cy="399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1"/>
          <p:cNvPicPr preferRelativeResize="0"/>
          <p:nvPr/>
        </p:nvPicPr>
        <p:blipFill rotWithShape="1">
          <a:blip r:embed="rId6">
            <a:alphaModFix/>
          </a:blip>
          <a:srcRect l="20950" t="37004" r="36019" b="21342"/>
          <a:stretch/>
        </p:blipFill>
        <p:spPr>
          <a:xfrm>
            <a:off x="206050" y="0"/>
            <a:ext cx="2111051" cy="1148874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1"/>
          <p:cNvSpPr/>
          <p:nvPr/>
        </p:nvSpPr>
        <p:spPr>
          <a:xfrm>
            <a:off x="488525" y="525625"/>
            <a:ext cx="504900" cy="2004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Slide 17 y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2"/>
          <p:cNvSpPr txBox="1">
            <a:spLocks noGrp="1"/>
          </p:cNvSpPr>
          <p:nvPr>
            <p:ph type="title"/>
          </p:nvPr>
        </p:nvSpPr>
        <p:spPr>
          <a:xfrm>
            <a:off x="311700" y="-609550"/>
            <a:ext cx="44316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Helvetica Neue"/>
                <a:ea typeface="Helvetica Neue"/>
                <a:cs typeface="Helvetica Neue"/>
                <a:sym typeface="Helvetica Neue"/>
              </a:rPr>
              <a:t>Aktivitas </a:t>
            </a:r>
            <a:r>
              <a:rPr lang="en-GB" sz="20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Lantai 3</a:t>
            </a:r>
            <a:endParaRPr sz="2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Lobby untuk menunggu/berkumpul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Taman upaya penghijauan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Studio 2 dimensi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Toilet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Pameran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1" name="Google Shape;391;p4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92" name="Google Shape;39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5825" y="-44025"/>
            <a:ext cx="3335438" cy="518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2"/>
          <p:cNvPicPr preferRelativeResize="0"/>
          <p:nvPr/>
        </p:nvPicPr>
        <p:blipFill rotWithShape="1">
          <a:blip r:embed="rId5">
            <a:alphaModFix/>
          </a:blip>
          <a:srcRect l="23855" t="63868" r="70747" b="27438"/>
          <a:stretch/>
        </p:blipFill>
        <p:spPr>
          <a:xfrm>
            <a:off x="7474513" y="4525925"/>
            <a:ext cx="504764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4" name="Google Shape;394;p42"/>
          <p:cNvGrpSpPr/>
          <p:nvPr/>
        </p:nvGrpSpPr>
        <p:grpSpPr>
          <a:xfrm>
            <a:off x="2236701" y="2775410"/>
            <a:ext cx="3159509" cy="1598125"/>
            <a:chOff x="2270198" y="8821611"/>
            <a:chExt cx="7986626" cy="4039749"/>
          </a:xfrm>
        </p:grpSpPr>
        <p:pic>
          <p:nvPicPr>
            <p:cNvPr id="395" name="Google Shape;395;p42"/>
            <p:cNvPicPr preferRelativeResize="0"/>
            <p:nvPr/>
          </p:nvPicPr>
          <p:blipFill rotWithShape="1">
            <a:blip r:embed="rId6">
              <a:alphaModFix/>
            </a:blip>
            <a:srcRect l="33687" t="15724" r="3073" b="26210"/>
            <a:stretch/>
          </p:blipFill>
          <p:spPr>
            <a:xfrm>
              <a:off x="2270198" y="8821611"/>
              <a:ext cx="7986626" cy="4039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42"/>
            <p:cNvPicPr preferRelativeResize="0"/>
            <p:nvPr/>
          </p:nvPicPr>
          <p:blipFill rotWithShape="1">
            <a:blip r:embed="rId6">
              <a:alphaModFix/>
            </a:blip>
            <a:srcRect l="34478" t="75717" r="3084" b="12069"/>
            <a:stretch/>
          </p:blipFill>
          <p:spPr>
            <a:xfrm>
              <a:off x="2320511" y="11983341"/>
              <a:ext cx="7886010" cy="87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7" name="Google Shape;397;p42"/>
          <p:cNvSpPr/>
          <p:nvPr/>
        </p:nvSpPr>
        <p:spPr>
          <a:xfrm>
            <a:off x="2798900" y="3394075"/>
            <a:ext cx="1886700" cy="2004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8" name="Google Shape;398;p42"/>
          <p:cNvGrpSpPr/>
          <p:nvPr/>
        </p:nvGrpSpPr>
        <p:grpSpPr>
          <a:xfrm>
            <a:off x="5749850" y="2114550"/>
            <a:ext cx="1066056" cy="1965325"/>
            <a:chOff x="4845850" y="1947225"/>
            <a:chExt cx="1066056" cy="1965325"/>
          </a:xfrm>
        </p:grpSpPr>
        <p:sp>
          <p:nvSpPr>
            <p:cNvPr id="399" name="Google Shape;399;p42"/>
            <p:cNvSpPr/>
            <p:nvPr/>
          </p:nvSpPr>
          <p:spPr>
            <a:xfrm>
              <a:off x="5296875" y="2145675"/>
              <a:ext cx="550200" cy="1154100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3</a:t>
              </a:r>
              <a:endParaRPr/>
            </a:p>
          </p:txBody>
        </p:sp>
        <p:sp>
          <p:nvSpPr>
            <p:cNvPr id="400" name="Google Shape;400;p42"/>
            <p:cNvSpPr/>
            <p:nvPr/>
          </p:nvSpPr>
          <p:spPr>
            <a:xfrm>
              <a:off x="4845850" y="2650025"/>
              <a:ext cx="1001400" cy="1154100"/>
            </a:xfrm>
            <a:prstGeom prst="ellipse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3</a:t>
              </a:r>
              <a:endParaRPr/>
            </a:p>
          </p:txBody>
        </p:sp>
        <p:sp>
          <p:nvSpPr>
            <p:cNvPr id="401" name="Google Shape;401;p42"/>
            <p:cNvSpPr/>
            <p:nvPr/>
          </p:nvSpPr>
          <p:spPr>
            <a:xfrm>
              <a:off x="5239875" y="1947225"/>
              <a:ext cx="607200" cy="457200"/>
            </a:xfrm>
            <a:prstGeom prst="ellipse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2"/>
            <p:cNvSpPr/>
            <p:nvPr/>
          </p:nvSpPr>
          <p:spPr>
            <a:xfrm rot="610897">
              <a:off x="5140257" y="3106115"/>
              <a:ext cx="711098" cy="749470"/>
            </a:xfrm>
            <a:prstGeom prst="ellipse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2"/>
            <p:cNvSpPr/>
            <p:nvPr/>
          </p:nvSpPr>
          <p:spPr>
            <a:xfrm rot="-9462718" flipH="1">
              <a:off x="5070157" y="2190789"/>
              <a:ext cx="426353" cy="960390"/>
            </a:xfrm>
            <a:prstGeom prst="rtTriangle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42"/>
          <p:cNvGrpSpPr/>
          <p:nvPr/>
        </p:nvGrpSpPr>
        <p:grpSpPr>
          <a:xfrm>
            <a:off x="7181100" y="1105125"/>
            <a:ext cx="1106775" cy="2113150"/>
            <a:chOff x="6419100" y="1105125"/>
            <a:chExt cx="1106775" cy="2113150"/>
          </a:xfrm>
        </p:grpSpPr>
        <p:grpSp>
          <p:nvGrpSpPr>
            <p:cNvPr id="405" name="Google Shape;405;p42"/>
            <p:cNvGrpSpPr/>
            <p:nvPr/>
          </p:nvGrpSpPr>
          <p:grpSpPr>
            <a:xfrm>
              <a:off x="6419100" y="1105125"/>
              <a:ext cx="1106775" cy="2113150"/>
              <a:chOff x="6988250" y="1016325"/>
              <a:chExt cx="1106775" cy="2113150"/>
            </a:xfrm>
          </p:grpSpPr>
          <p:sp>
            <p:nvSpPr>
              <p:cNvPr id="406" name="Google Shape;406;p42"/>
              <p:cNvSpPr/>
              <p:nvPr/>
            </p:nvSpPr>
            <p:spPr>
              <a:xfrm>
                <a:off x="6988250" y="1016325"/>
                <a:ext cx="1001400" cy="1154100"/>
              </a:xfrm>
              <a:prstGeom prst="ellipse">
                <a:avLst/>
              </a:pr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2</a:t>
                </a:r>
                <a:endParaRPr/>
              </a:p>
            </p:txBody>
          </p:sp>
          <p:sp>
            <p:nvSpPr>
              <p:cNvPr id="407" name="Google Shape;407;p42"/>
              <p:cNvSpPr/>
              <p:nvPr/>
            </p:nvSpPr>
            <p:spPr>
              <a:xfrm>
                <a:off x="7413925" y="1200800"/>
                <a:ext cx="626400" cy="663900"/>
              </a:xfrm>
              <a:prstGeom prst="ellipse">
                <a:avLst/>
              </a:pr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42"/>
              <p:cNvSpPr/>
              <p:nvPr/>
            </p:nvSpPr>
            <p:spPr>
              <a:xfrm>
                <a:off x="7513625" y="1253350"/>
                <a:ext cx="581400" cy="840600"/>
              </a:xfrm>
              <a:prstGeom prst="ellipse">
                <a:avLst/>
              </a:pr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42"/>
              <p:cNvSpPr/>
              <p:nvPr/>
            </p:nvSpPr>
            <p:spPr>
              <a:xfrm rot="10800000" flipH="1">
                <a:off x="7863050" y="1759375"/>
                <a:ext cx="231900" cy="1370100"/>
              </a:xfrm>
              <a:prstGeom prst="rtTriangle">
                <a:avLst/>
              </a:pr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0" name="Google Shape;410;p42"/>
            <p:cNvSpPr/>
            <p:nvPr/>
          </p:nvSpPr>
          <p:spPr>
            <a:xfrm>
              <a:off x="6925000" y="1848075"/>
              <a:ext cx="379500" cy="13701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42"/>
          <p:cNvSpPr/>
          <p:nvPr/>
        </p:nvSpPr>
        <p:spPr>
          <a:xfrm>
            <a:off x="7181100" y="1838450"/>
            <a:ext cx="737700" cy="13701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</a:t>
            </a:r>
            <a:endParaRPr/>
          </a:p>
        </p:txBody>
      </p:sp>
      <p:sp>
        <p:nvSpPr>
          <p:cNvPr id="412" name="Google Shape;412;p42"/>
          <p:cNvSpPr/>
          <p:nvPr/>
        </p:nvSpPr>
        <p:spPr>
          <a:xfrm>
            <a:off x="6474925" y="1543325"/>
            <a:ext cx="252900" cy="295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4</a:t>
            </a:r>
            <a:endParaRPr/>
          </a:p>
        </p:txBody>
      </p:sp>
      <p:sp>
        <p:nvSpPr>
          <p:cNvPr id="413" name="Google Shape;413;p42"/>
          <p:cNvSpPr/>
          <p:nvPr/>
        </p:nvSpPr>
        <p:spPr>
          <a:xfrm>
            <a:off x="6464375" y="1859525"/>
            <a:ext cx="453300" cy="221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</a:t>
            </a:r>
            <a:endParaRPr/>
          </a:p>
        </p:txBody>
      </p:sp>
      <p:pic>
        <p:nvPicPr>
          <p:cNvPr id="414" name="Google Shape;414;p42"/>
          <p:cNvPicPr preferRelativeResize="0"/>
          <p:nvPr/>
        </p:nvPicPr>
        <p:blipFill rotWithShape="1">
          <a:blip r:embed="rId7">
            <a:alphaModFix/>
          </a:blip>
          <a:srcRect l="20950" t="37004" r="36019" b="21342"/>
          <a:stretch/>
        </p:blipFill>
        <p:spPr>
          <a:xfrm>
            <a:off x="3294775" y="0"/>
            <a:ext cx="2111051" cy="1148874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2"/>
          <p:cNvSpPr/>
          <p:nvPr/>
        </p:nvSpPr>
        <p:spPr>
          <a:xfrm>
            <a:off x="3577250" y="525625"/>
            <a:ext cx="504900" cy="2004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AUD-20200412-WA0039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1389961" y="430323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3"/>
          <p:cNvSpPr txBox="1">
            <a:spLocks noGrp="1"/>
          </p:cNvSpPr>
          <p:nvPr>
            <p:ph type="title"/>
          </p:nvPr>
        </p:nvSpPr>
        <p:spPr>
          <a:xfrm>
            <a:off x="1123275" y="2880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Third Floor Space of Activity Isometry</a:t>
            </a:r>
            <a:endParaRPr/>
          </a:p>
        </p:txBody>
      </p:sp>
      <p:pic>
        <p:nvPicPr>
          <p:cNvPr id="421" name="Google Shape;421;p43"/>
          <p:cNvPicPr preferRelativeResize="0"/>
          <p:nvPr/>
        </p:nvPicPr>
        <p:blipFill rotWithShape="1">
          <a:blip r:embed="rId4">
            <a:alphaModFix/>
          </a:blip>
          <a:srcRect l="18240" t="10450" r="25996" b="11849"/>
          <a:stretch/>
        </p:blipFill>
        <p:spPr>
          <a:xfrm>
            <a:off x="12340" y="1236500"/>
            <a:ext cx="4626519" cy="362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3"/>
          <p:cNvPicPr preferRelativeResize="0"/>
          <p:nvPr/>
        </p:nvPicPr>
        <p:blipFill rotWithShape="1">
          <a:blip r:embed="rId5">
            <a:alphaModFix/>
          </a:blip>
          <a:srcRect l="40085" t="7649" r="4231" b="12414"/>
          <a:stretch/>
        </p:blipFill>
        <p:spPr>
          <a:xfrm>
            <a:off x="4638850" y="1236500"/>
            <a:ext cx="4490524" cy="362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3"/>
          <p:cNvPicPr preferRelativeResize="0"/>
          <p:nvPr/>
        </p:nvPicPr>
        <p:blipFill rotWithShape="1">
          <a:blip r:embed="rId6">
            <a:alphaModFix/>
          </a:blip>
          <a:srcRect l="20950" t="37004" r="36019" b="21342"/>
          <a:stretch/>
        </p:blipFill>
        <p:spPr>
          <a:xfrm>
            <a:off x="12350" y="0"/>
            <a:ext cx="2111051" cy="1148874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3"/>
          <p:cNvSpPr/>
          <p:nvPr/>
        </p:nvSpPr>
        <p:spPr>
          <a:xfrm>
            <a:off x="294825" y="525625"/>
            <a:ext cx="504900" cy="2004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AUD-20200412-WA0034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316230" y="421386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ctrTitle"/>
          </p:nvPr>
        </p:nvSpPr>
        <p:spPr>
          <a:xfrm>
            <a:off x="1247700" y="345375"/>
            <a:ext cx="6648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Helvetica Neue"/>
                <a:ea typeface="Helvetica Neue"/>
                <a:cs typeface="Helvetica Neue"/>
                <a:sym typeface="Helvetica Neue"/>
              </a:rPr>
              <a:t>PROPERTI</a:t>
            </a:r>
            <a:r>
              <a:rPr lang="en-GB" sz="3000"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r>
              <a:rPr lang="en-GB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>
                <a:latin typeface="Helvetica Neue"/>
                <a:ea typeface="Helvetica Neue"/>
                <a:cs typeface="Helvetica Neue"/>
                <a:sym typeface="Helvetica Neue"/>
              </a:rPr>
              <a:t>RUANG AKTIVITAS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43" name="Google Shape;143;p26"/>
          <p:cNvCxnSpPr>
            <a:stCxn id="144" idx="6"/>
            <a:endCxn id="145" idx="2"/>
          </p:cNvCxnSpPr>
          <p:nvPr/>
        </p:nvCxnSpPr>
        <p:spPr>
          <a:xfrm>
            <a:off x="2947825" y="3028950"/>
            <a:ext cx="702300" cy="1088400"/>
          </a:xfrm>
          <a:prstGeom prst="bentConnector3">
            <a:avLst>
              <a:gd name="adj1" fmla="val 49995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" name="Google Shape;146;p26"/>
          <p:cNvCxnSpPr>
            <a:stCxn id="144" idx="6"/>
            <a:endCxn id="147" idx="2"/>
          </p:cNvCxnSpPr>
          <p:nvPr/>
        </p:nvCxnSpPr>
        <p:spPr>
          <a:xfrm rot="10800000" flipH="1">
            <a:off x="2947825" y="2092950"/>
            <a:ext cx="702300" cy="936000"/>
          </a:xfrm>
          <a:prstGeom prst="bentConnector3">
            <a:avLst>
              <a:gd name="adj1" fmla="val 49995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8" name="Google Shape;148;p26"/>
          <p:cNvCxnSpPr>
            <a:stCxn id="149" idx="3"/>
            <a:endCxn id="150" idx="2"/>
          </p:cNvCxnSpPr>
          <p:nvPr/>
        </p:nvCxnSpPr>
        <p:spPr>
          <a:xfrm rot="10800000" flipH="1">
            <a:off x="5006350" y="1635750"/>
            <a:ext cx="586200" cy="457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" name="Google Shape;151;p26"/>
          <p:cNvCxnSpPr>
            <a:stCxn id="149" idx="3"/>
            <a:endCxn id="152" idx="2"/>
          </p:cNvCxnSpPr>
          <p:nvPr/>
        </p:nvCxnSpPr>
        <p:spPr>
          <a:xfrm>
            <a:off x="5006350" y="2092950"/>
            <a:ext cx="586200" cy="5949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53" name="Google Shape;153;p26"/>
          <p:cNvGrpSpPr/>
          <p:nvPr/>
        </p:nvGrpSpPr>
        <p:grpSpPr>
          <a:xfrm>
            <a:off x="5592550" y="1476150"/>
            <a:ext cx="1356300" cy="319200"/>
            <a:chOff x="5592550" y="1018950"/>
            <a:chExt cx="1356300" cy="319200"/>
          </a:xfrm>
        </p:grpSpPr>
        <p:sp>
          <p:nvSpPr>
            <p:cNvPr id="154" name="Google Shape;154;p26"/>
            <p:cNvSpPr/>
            <p:nvPr/>
          </p:nvSpPr>
          <p:spPr>
            <a:xfrm>
              <a:off x="5766550" y="10189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EFEFEF"/>
                  </a:solidFill>
                  <a:latin typeface="Roboto"/>
                  <a:ea typeface="Roboto"/>
                  <a:cs typeface="Roboto"/>
                  <a:sym typeface="Roboto"/>
                </a:rPr>
                <a:t>PERSYARATAN RUANG INTERNAL</a:t>
              </a:r>
              <a:endParaRPr sz="11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0" name="Google Shape;150;p26"/>
            <p:cNvSpPr/>
            <p:nvPr/>
          </p:nvSpPr>
          <p:spPr>
            <a:xfrm>
              <a:off x="5592550" y="1091550"/>
              <a:ext cx="174000" cy="1740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FEFEF"/>
                </a:solidFill>
              </a:endParaRPr>
            </a:p>
          </p:txBody>
        </p:sp>
      </p:grpSp>
      <p:grpSp>
        <p:nvGrpSpPr>
          <p:cNvPr id="155" name="Google Shape;155;p26"/>
          <p:cNvGrpSpPr/>
          <p:nvPr/>
        </p:nvGrpSpPr>
        <p:grpSpPr>
          <a:xfrm>
            <a:off x="3650050" y="1933350"/>
            <a:ext cx="1356300" cy="319200"/>
            <a:chOff x="3650050" y="1476150"/>
            <a:chExt cx="1356300" cy="319200"/>
          </a:xfrm>
        </p:grpSpPr>
        <p:sp>
          <p:nvSpPr>
            <p:cNvPr id="149" name="Google Shape;149;p26"/>
            <p:cNvSpPr/>
            <p:nvPr/>
          </p:nvSpPr>
          <p:spPr>
            <a:xfrm>
              <a:off x="3824050" y="14761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EFEFEF"/>
                  </a:solidFill>
                  <a:latin typeface="Roboto"/>
                  <a:ea typeface="Roboto"/>
                  <a:cs typeface="Roboto"/>
                  <a:sym typeface="Roboto"/>
                </a:rPr>
                <a:t>KLASIFIKASI AKTIVITAS</a:t>
              </a:r>
              <a:endParaRPr sz="11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7" name="Google Shape;147;p26"/>
            <p:cNvSpPr/>
            <p:nvPr/>
          </p:nvSpPr>
          <p:spPr>
            <a:xfrm>
              <a:off x="3650050" y="1548750"/>
              <a:ext cx="174000" cy="1740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FEFEF"/>
                </a:solidFill>
              </a:endParaRPr>
            </a:p>
          </p:txBody>
        </p:sp>
      </p:grpSp>
      <p:grpSp>
        <p:nvGrpSpPr>
          <p:cNvPr id="156" name="Google Shape;156;p26"/>
          <p:cNvGrpSpPr/>
          <p:nvPr/>
        </p:nvGrpSpPr>
        <p:grpSpPr>
          <a:xfrm>
            <a:off x="1585550" y="2869350"/>
            <a:ext cx="1362275" cy="319200"/>
            <a:chOff x="1596750" y="2412150"/>
            <a:chExt cx="1362275" cy="319200"/>
          </a:xfrm>
        </p:grpSpPr>
        <p:sp>
          <p:nvSpPr>
            <p:cNvPr id="157" name="Google Shape;157;p26"/>
            <p:cNvSpPr/>
            <p:nvPr/>
          </p:nvSpPr>
          <p:spPr>
            <a:xfrm>
              <a:off x="1596750" y="24121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EFEFEF"/>
                  </a:solidFill>
                  <a:latin typeface="Roboto"/>
                  <a:ea typeface="Roboto"/>
                  <a:cs typeface="Roboto"/>
                  <a:sym typeface="Roboto"/>
                </a:rPr>
                <a:t>JUMLAH AKTIVITAS</a:t>
              </a:r>
              <a:endParaRPr sz="11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4" name="Google Shape;144;p26"/>
            <p:cNvSpPr/>
            <p:nvPr/>
          </p:nvSpPr>
          <p:spPr>
            <a:xfrm>
              <a:off x="2785025" y="2484750"/>
              <a:ext cx="174000" cy="174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FEFEF"/>
                </a:solidFill>
              </a:endParaRPr>
            </a:p>
          </p:txBody>
        </p:sp>
      </p:grpSp>
      <p:grpSp>
        <p:nvGrpSpPr>
          <p:cNvPr id="158" name="Google Shape;158;p26"/>
          <p:cNvGrpSpPr/>
          <p:nvPr/>
        </p:nvGrpSpPr>
        <p:grpSpPr>
          <a:xfrm>
            <a:off x="3650050" y="3957750"/>
            <a:ext cx="1356300" cy="319200"/>
            <a:chOff x="3650050" y="3348150"/>
            <a:chExt cx="1356300" cy="319200"/>
          </a:xfrm>
        </p:grpSpPr>
        <p:sp>
          <p:nvSpPr>
            <p:cNvPr id="159" name="Google Shape;159;p26"/>
            <p:cNvSpPr/>
            <p:nvPr/>
          </p:nvSpPr>
          <p:spPr>
            <a:xfrm>
              <a:off x="3824050" y="33481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EFEFEF"/>
                  </a:solidFill>
                  <a:latin typeface="Roboto"/>
                  <a:ea typeface="Roboto"/>
                  <a:cs typeface="Roboto"/>
                  <a:sym typeface="Roboto"/>
                </a:rPr>
                <a:t>KEBUTUHAN LUAS RUANG</a:t>
              </a:r>
              <a:endParaRPr sz="11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5" name="Google Shape;145;p26"/>
            <p:cNvSpPr/>
            <p:nvPr/>
          </p:nvSpPr>
          <p:spPr>
            <a:xfrm>
              <a:off x="3650050" y="3420750"/>
              <a:ext cx="174000" cy="1740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FEFEF"/>
                </a:solidFill>
              </a:endParaRPr>
            </a:p>
          </p:txBody>
        </p:sp>
      </p:grpSp>
      <p:grpSp>
        <p:nvGrpSpPr>
          <p:cNvPr id="160" name="Google Shape;160;p26"/>
          <p:cNvGrpSpPr/>
          <p:nvPr/>
        </p:nvGrpSpPr>
        <p:grpSpPr>
          <a:xfrm>
            <a:off x="5592550" y="2542950"/>
            <a:ext cx="1356300" cy="319200"/>
            <a:chOff x="5592550" y="1933350"/>
            <a:chExt cx="1356300" cy="319200"/>
          </a:xfrm>
        </p:grpSpPr>
        <p:sp>
          <p:nvSpPr>
            <p:cNvPr id="161" name="Google Shape;161;p26"/>
            <p:cNvSpPr/>
            <p:nvPr/>
          </p:nvSpPr>
          <p:spPr>
            <a:xfrm>
              <a:off x="5766550" y="19333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EFEFEF"/>
                  </a:solidFill>
                  <a:latin typeface="Roboto"/>
                  <a:ea typeface="Roboto"/>
                  <a:cs typeface="Roboto"/>
                  <a:sym typeface="Roboto"/>
                </a:rPr>
                <a:t>PERSYARATAN RUANG EKSTERNAL</a:t>
              </a:r>
              <a:endParaRPr sz="11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" name="Google Shape;152;p26"/>
            <p:cNvSpPr/>
            <p:nvPr/>
          </p:nvSpPr>
          <p:spPr>
            <a:xfrm>
              <a:off x="5592550" y="1991250"/>
              <a:ext cx="174000" cy="1740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FEFEF"/>
                </a:solidFill>
              </a:endParaRPr>
            </a:p>
          </p:txBody>
        </p:sp>
      </p:grpSp>
      <p:sp>
        <p:nvSpPr>
          <p:cNvPr id="162" name="Google Shape;162;p26"/>
          <p:cNvSpPr txBox="1"/>
          <p:nvPr/>
        </p:nvSpPr>
        <p:spPr>
          <a:xfrm>
            <a:off x="1648675" y="1566863"/>
            <a:ext cx="3300600" cy="1962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2 SL.aac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85730" y="436933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9752" y="98552"/>
            <a:ext cx="4235000" cy="4946391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4"/>
          <p:cNvSpPr txBox="1">
            <a:spLocks noGrp="1"/>
          </p:cNvSpPr>
          <p:nvPr>
            <p:ph type="title"/>
          </p:nvPr>
        </p:nvSpPr>
        <p:spPr>
          <a:xfrm>
            <a:off x="235500" y="-838150"/>
            <a:ext cx="43395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Helvetica Neue"/>
                <a:ea typeface="Helvetica Neue"/>
                <a:cs typeface="Helvetica Neue"/>
                <a:sym typeface="Helvetica Neue"/>
              </a:rPr>
              <a:t>Aktivitas </a:t>
            </a:r>
            <a:r>
              <a:rPr lang="en-GB" sz="20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Lantai 4</a:t>
            </a:r>
            <a:endParaRPr sz="2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Lobby untuk menunggu/berkumpul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Kegiatan seminar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Teras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Visiting artist studio</a:t>
            </a:r>
            <a:endParaRPr sz="2000" i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Special project studio</a:t>
            </a:r>
            <a:endParaRPr sz="2000" i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Toilet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1" name="Google Shape;431;p44"/>
          <p:cNvPicPr preferRelativeResize="0"/>
          <p:nvPr/>
        </p:nvPicPr>
        <p:blipFill rotWithShape="1">
          <a:blip r:embed="rId5">
            <a:alphaModFix/>
          </a:blip>
          <a:srcRect l="23855" t="63868" r="70747" b="27438"/>
          <a:stretch/>
        </p:blipFill>
        <p:spPr>
          <a:xfrm>
            <a:off x="8381388" y="4420525"/>
            <a:ext cx="504764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" name="Google Shape;432;p44"/>
          <p:cNvGrpSpPr/>
          <p:nvPr/>
        </p:nvGrpSpPr>
        <p:grpSpPr>
          <a:xfrm>
            <a:off x="1641101" y="3394085"/>
            <a:ext cx="3159509" cy="1598125"/>
            <a:chOff x="724950" y="771750"/>
            <a:chExt cx="7986626" cy="4039749"/>
          </a:xfrm>
        </p:grpSpPr>
        <p:pic>
          <p:nvPicPr>
            <p:cNvPr id="433" name="Google Shape;433;p44"/>
            <p:cNvPicPr preferRelativeResize="0"/>
            <p:nvPr/>
          </p:nvPicPr>
          <p:blipFill rotWithShape="1">
            <a:blip r:embed="rId6">
              <a:alphaModFix/>
            </a:blip>
            <a:srcRect l="33687" t="15724" r="3073" b="26210"/>
            <a:stretch/>
          </p:blipFill>
          <p:spPr>
            <a:xfrm>
              <a:off x="724950" y="771750"/>
              <a:ext cx="7986626" cy="4039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44"/>
            <p:cNvPicPr preferRelativeResize="0"/>
            <p:nvPr/>
          </p:nvPicPr>
          <p:blipFill rotWithShape="1">
            <a:blip r:embed="rId6">
              <a:alphaModFix/>
            </a:blip>
            <a:srcRect l="34478" t="75717" r="3084" b="12069"/>
            <a:stretch/>
          </p:blipFill>
          <p:spPr>
            <a:xfrm>
              <a:off x="825566" y="3918503"/>
              <a:ext cx="7886010" cy="87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5" name="Google Shape;435;p44"/>
          <p:cNvSpPr/>
          <p:nvPr/>
        </p:nvSpPr>
        <p:spPr>
          <a:xfrm>
            <a:off x="2231450" y="3848000"/>
            <a:ext cx="1886700" cy="2004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44"/>
          <p:cNvSpPr/>
          <p:nvPr/>
        </p:nvSpPr>
        <p:spPr>
          <a:xfrm>
            <a:off x="6157075" y="1480649"/>
            <a:ext cx="666000" cy="5844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</a:t>
            </a:r>
            <a:endParaRPr/>
          </a:p>
        </p:txBody>
      </p:sp>
      <p:sp>
        <p:nvSpPr>
          <p:cNvPr id="437" name="Google Shape;437;p44"/>
          <p:cNvSpPr/>
          <p:nvPr/>
        </p:nvSpPr>
        <p:spPr>
          <a:xfrm>
            <a:off x="6903050" y="1577125"/>
            <a:ext cx="1378500" cy="10833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4</a:t>
            </a:r>
            <a:endParaRPr/>
          </a:p>
        </p:txBody>
      </p:sp>
      <p:sp>
        <p:nvSpPr>
          <p:cNvPr id="438" name="Google Shape;438;p44"/>
          <p:cNvSpPr/>
          <p:nvPr/>
        </p:nvSpPr>
        <p:spPr>
          <a:xfrm>
            <a:off x="6139075" y="2145275"/>
            <a:ext cx="660600" cy="9843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</a:t>
            </a:r>
            <a:endParaRPr/>
          </a:p>
        </p:txBody>
      </p:sp>
      <p:sp>
        <p:nvSpPr>
          <p:cNvPr id="439" name="Google Shape;439;p44"/>
          <p:cNvSpPr/>
          <p:nvPr/>
        </p:nvSpPr>
        <p:spPr>
          <a:xfrm>
            <a:off x="6903050" y="2660475"/>
            <a:ext cx="1378500" cy="5844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5</a:t>
            </a:r>
            <a:endParaRPr/>
          </a:p>
        </p:txBody>
      </p:sp>
      <p:sp>
        <p:nvSpPr>
          <p:cNvPr id="440" name="Google Shape;440;p44"/>
          <p:cNvSpPr txBox="1"/>
          <p:nvPr/>
        </p:nvSpPr>
        <p:spPr>
          <a:xfrm>
            <a:off x="6157075" y="960050"/>
            <a:ext cx="353400" cy="4209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</a:t>
            </a:r>
            <a:endParaRPr/>
          </a:p>
        </p:txBody>
      </p:sp>
      <p:sp>
        <p:nvSpPr>
          <p:cNvPr id="441" name="Google Shape;441;p44"/>
          <p:cNvSpPr/>
          <p:nvPr/>
        </p:nvSpPr>
        <p:spPr>
          <a:xfrm rot="813809">
            <a:off x="5350687" y="1938185"/>
            <a:ext cx="828918" cy="2279031"/>
          </a:xfrm>
          <a:prstGeom prst="chord">
            <a:avLst>
              <a:gd name="adj1" fmla="val 2767338"/>
              <a:gd name="adj2" fmla="val 16200000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</a:t>
            </a:r>
            <a:endParaRPr/>
          </a:p>
        </p:txBody>
      </p:sp>
      <p:sp>
        <p:nvSpPr>
          <p:cNvPr id="442" name="Google Shape;442;p44"/>
          <p:cNvSpPr/>
          <p:nvPr/>
        </p:nvSpPr>
        <p:spPr>
          <a:xfrm>
            <a:off x="6157075" y="3208250"/>
            <a:ext cx="2124600" cy="2283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3" name="Google Shape;443;p44"/>
          <p:cNvPicPr preferRelativeResize="0"/>
          <p:nvPr/>
        </p:nvPicPr>
        <p:blipFill rotWithShape="1">
          <a:blip r:embed="rId7">
            <a:alphaModFix/>
          </a:blip>
          <a:srcRect l="20950" t="37004" r="36019" b="21342"/>
          <a:stretch/>
        </p:blipFill>
        <p:spPr>
          <a:xfrm>
            <a:off x="2768700" y="98550"/>
            <a:ext cx="2111051" cy="1148874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4"/>
          <p:cNvSpPr/>
          <p:nvPr/>
        </p:nvSpPr>
        <p:spPr>
          <a:xfrm>
            <a:off x="3051175" y="624175"/>
            <a:ext cx="504900" cy="2004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AUD-20200412-WA0036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188245" y="287104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1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1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1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1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5"/>
          <p:cNvSpPr txBox="1">
            <a:spLocks noGrp="1"/>
          </p:cNvSpPr>
          <p:nvPr>
            <p:ph type="title"/>
          </p:nvPr>
        </p:nvSpPr>
        <p:spPr>
          <a:xfrm>
            <a:off x="1544875" y="288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Fourth Floor Space of Activity Isometry</a:t>
            </a:r>
            <a:endParaRPr/>
          </a:p>
        </p:txBody>
      </p:sp>
      <p:pic>
        <p:nvPicPr>
          <p:cNvPr id="450" name="Google Shape;450;p45"/>
          <p:cNvPicPr preferRelativeResize="0"/>
          <p:nvPr/>
        </p:nvPicPr>
        <p:blipFill rotWithShape="1">
          <a:blip r:embed="rId4">
            <a:alphaModFix/>
          </a:blip>
          <a:srcRect l="20057" t="9837" r="34179" b="11842"/>
          <a:stretch/>
        </p:blipFill>
        <p:spPr>
          <a:xfrm>
            <a:off x="476975" y="1145800"/>
            <a:ext cx="4076526" cy="39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5"/>
          <p:cNvPicPr preferRelativeResize="0"/>
          <p:nvPr/>
        </p:nvPicPr>
        <p:blipFill rotWithShape="1">
          <a:blip r:embed="rId5">
            <a:alphaModFix/>
          </a:blip>
          <a:srcRect l="48332" t="8802" r="5907" b="12882"/>
          <a:stretch/>
        </p:blipFill>
        <p:spPr>
          <a:xfrm>
            <a:off x="4590500" y="1145812"/>
            <a:ext cx="4076526" cy="392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5"/>
          <p:cNvPicPr preferRelativeResize="0"/>
          <p:nvPr/>
        </p:nvPicPr>
        <p:blipFill rotWithShape="1">
          <a:blip r:embed="rId6">
            <a:alphaModFix/>
          </a:blip>
          <a:srcRect l="20950" t="37004" r="36019" b="21342"/>
          <a:stretch/>
        </p:blipFill>
        <p:spPr>
          <a:xfrm>
            <a:off x="346850" y="-12"/>
            <a:ext cx="2111051" cy="1148874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5"/>
          <p:cNvSpPr/>
          <p:nvPr/>
        </p:nvSpPr>
        <p:spPr>
          <a:xfrm>
            <a:off x="629325" y="525625"/>
            <a:ext cx="504900" cy="2004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AUD-20200412-WA0037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99160" y="420243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6"/>
          <p:cNvSpPr txBox="1">
            <a:spLocks noGrp="1"/>
          </p:cNvSpPr>
          <p:nvPr>
            <p:ph type="title"/>
          </p:nvPr>
        </p:nvSpPr>
        <p:spPr>
          <a:xfrm>
            <a:off x="311700" y="-533350"/>
            <a:ext cx="44667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Helvetica Neue"/>
                <a:ea typeface="Helvetica Neue"/>
                <a:cs typeface="Helvetica Neue"/>
                <a:sym typeface="Helvetica Neue"/>
              </a:rPr>
              <a:t>Aktivitas </a:t>
            </a:r>
            <a:r>
              <a:rPr lang="en-GB" sz="20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Lantai 5 </a:t>
            </a:r>
            <a:endParaRPr sz="2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Lobby untuk menunggu atau  berkumpul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Koridor sebagai akses antar ruang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Taman untuk upaya penghijauan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Ruang kerja Direktor studio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Ruang mekanis untuk mengurusi   tentang mesin yang berhubungan dengan bangunan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Toilet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59" name="Google Shape;45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9750" y="611675"/>
            <a:ext cx="4250650" cy="451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6"/>
          <p:cNvPicPr preferRelativeResize="0"/>
          <p:nvPr/>
        </p:nvPicPr>
        <p:blipFill rotWithShape="1">
          <a:blip r:embed="rId5">
            <a:alphaModFix/>
          </a:blip>
          <a:srcRect l="23855" t="63868" r="70747" b="27438"/>
          <a:stretch/>
        </p:blipFill>
        <p:spPr>
          <a:xfrm>
            <a:off x="8397038" y="4209725"/>
            <a:ext cx="504764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1" name="Google Shape;461;p46"/>
          <p:cNvGrpSpPr/>
          <p:nvPr/>
        </p:nvGrpSpPr>
        <p:grpSpPr>
          <a:xfrm>
            <a:off x="1902176" y="3545385"/>
            <a:ext cx="3159509" cy="1598125"/>
            <a:chOff x="724950" y="771750"/>
            <a:chExt cx="7986626" cy="4039749"/>
          </a:xfrm>
        </p:grpSpPr>
        <p:pic>
          <p:nvPicPr>
            <p:cNvPr id="462" name="Google Shape;462;p46"/>
            <p:cNvPicPr preferRelativeResize="0"/>
            <p:nvPr/>
          </p:nvPicPr>
          <p:blipFill rotWithShape="1">
            <a:blip r:embed="rId6">
              <a:alphaModFix/>
            </a:blip>
            <a:srcRect l="33687" t="15724" r="3073" b="26210"/>
            <a:stretch/>
          </p:blipFill>
          <p:spPr>
            <a:xfrm>
              <a:off x="724950" y="771750"/>
              <a:ext cx="7986626" cy="4039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46"/>
            <p:cNvPicPr preferRelativeResize="0"/>
            <p:nvPr/>
          </p:nvPicPr>
          <p:blipFill rotWithShape="1">
            <a:blip r:embed="rId6">
              <a:alphaModFix/>
            </a:blip>
            <a:srcRect l="34478" t="75717" r="3084" b="12069"/>
            <a:stretch/>
          </p:blipFill>
          <p:spPr>
            <a:xfrm>
              <a:off x="825566" y="3918503"/>
              <a:ext cx="7886010" cy="87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4" name="Google Shape;464;p46"/>
          <p:cNvSpPr/>
          <p:nvPr/>
        </p:nvSpPr>
        <p:spPr>
          <a:xfrm>
            <a:off x="2538575" y="3850425"/>
            <a:ext cx="1886700" cy="2004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46"/>
          <p:cNvGrpSpPr/>
          <p:nvPr/>
        </p:nvGrpSpPr>
        <p:grpSpPr>
          <a:xfrm>
            <a:off x="6094775" y="1765925"/>
            <a:ext cx="2013125" cy="1939550"/>
            <a:chOff x="6018575" y="1613525"/>
            <a:chExt cx="2013125" cy="1939550"/>
          </a:xfrm>
        </p:grpSpPr>
        <p:sp>
          <p:nvSpPr>
            <p:cNvPr id="466" name="Google Shape;466;p46"/>
            <p:cNvSpPr/>
            <p:nvPr/>
          </p:nvSpPr>
          <p:spPr>
            <a:xfrm>
              <a:off x="6018575" y="2077275"/>
              <a:ext cx="337200" cy="1475700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3</a:t>
              </a:r>
              <a:endParaRPr/>
            </a:p>
          </p:txBody>
        </p:sp>
        <p:sp>
          <p:nvSpPr>
            <p:cNvPr id="467" name="Google Shape;467;p46"/>
            <p:cNvSpPr/>
            <p:nvPr/>
          </p:nvSpPr>
          <p:spPr>
            <a:xfrm>
              <a:off x="6334775" y="2498875"/>
              <a:ext cx="504900" cy="1054200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6"/>
            <p:cNvSpPr/>
            <p:nvPr/>
          </p:nvSpPr>
          <p:spPr>
            <a:xfrm>
              <a:off x="6735300" y="3152375"/>
              <a:ext cx="1285800" cy="400500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6"/>
            <p:cNvSpPr/>
            <p:nvPr/>
          </p:nvSpPr>
          <p:spPr>
            <a:xfrm>
              <a:off x="7873600" y="1628025"/>
              <a:ext cx="158100" cy="1598100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6"/>
            <p:cNvSpPr/>
            <p:nvPr/>
          </p:nvSpPr>
          <p:spPr>
            <a:xfrm>
              <a:off x="6735300" y="1613525"/>
              <a:ext cx="1233300" cy="400500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1" name="Google Shape;471;p46"/>
          <p:cNvSpPr/>
          <p:nvPr/>
        </p:nvSpPr>
        <p:spPr>
          <a:xfrm>
            <a:off x="6937975" y="2240225"/>
            <a:ext cx="917100" cy="885300"/>
          </a:xfrm>
          <a:prstGeom prst="rect">
            <a:avLst/>
          </a:prstGeom>
          <a:solidFill>
            <a:srgbClr val="B0E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4</a:t>
            </a:r>
            <a:endParaRPr/>
          </a:p>
        </p:txBody>
      </p:sp>
      <p:sp>
        <p:nvSpPr>
          <p:cNvPr id="472" name="Google Shape;472;p46"/>
          <p:cNvSpPr/>
          <p:nvPr/>
        </p:nvSpPr>
        <p:spPr>
          <a:xfrm>
            <a:off x="6484725" y="2240225"/>
            <a:ext cx="411000" cy="326700"/>
          </a:xfrm>
          <a:prstGeom prst="rect">
            <a:avLst/>
          </a:prstGeom>
          <a:solidFill>
            <a:srgbClr val="F173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</a:t>
            </a:r>
            <a:endParaRPr/>
          </a:p>
        </p:txBody>
      </p:sp>
      <p:sp>
        <p:nvSpPr>
          <p:cNvPr id="473" name="Google Shape;473;p46"/>
          <p:cNvSpPr/>
          <p:nvPr/>
        </p:nvSpPr>
        <p:spPr>
          <a:xfrm>
            <a:off x="6305575" y="1808100"/>
            <a:ext cx="442800" cy="411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</a:t>
            </a:r>
            <a:endParaRPr/>
          </a:p>
        </p:txBody>
      </p:sp>
      <p:sp>
        <p:nvSpPr>
          <p:cNvPr id="474" name="Google Shape;474;p46"/>
          <p:cNvSpPr/>
          <p:nvPr/>
        </p:nvSpPr>
        <p:spPr>
          <a:xfrm>
            <a:off x="6126400" y="1787000"/>
            <a:ext cx="137100" cy="4005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</a:t>
            </a:r>
            <a:endParaRPr/>
          </a:p>
        </p:txBody>
      </p:sp>
      <p:sp>
        <p:nvSpPr>
          <p:cNvPr id="475" name="Google Shape;475;p46"/>
          <p:cNvSpPr/>
          <p:nvPr/>
        </p:nvSpPr>
        <p:spPr>
          <a:xfrm>
            <a:off x="6126400" y="1365400"/>
            <a:ext cx="316200" cy="4005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</a:t>
            </a:r>
            <a:endParaRPr/>
          </a:p>
        </p:txBody>
      </p:sp>
      <p:pic>
        <p:nvPicPr>
          <p:cNvPr id="476" name="Google Shape;476;p46"/>
          <p:cNvPicPr preferRelativeResize="0"/>
          <p:nvPr/>
        </p:nvPicPr>
        <p:blipFill rotWithShape="1">
          <a:blip r:embed="rId7">
            <a:alphaModFix/>
          </a:blip>
          <a:srcRect l="20950" t="37004" r="36019" b="21342"/>
          <a:stretch/>
        </p:blipFill>
        <p:spPr>
          <a:xfrm>
            <a:off x="4297475" y="0"/>
            <a:ext cx="2111051" cy="1148874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6"/>
          <p:cNvSpPr/>
          <p:nvPr/>
        </p:nvSpPr>
        <p:spPr>
          <a:xfrm>
            <a:off x="4579950" y="525625"/>
            <a:ext cx="504900" cy="2004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AUD-20200412-WA0035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1213692" y="404984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1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1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1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1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7"/>
          <p:cNvSpPr txBox="1">
            <a:spLocks noGrp="1"/>
          </p:cNvSpPr>
          <p:nvPr>
            <p:ph type="title"/>
          </p:nvPr>
        </p:nvSpPr>
        <p:spPr>
          <a:xfrm>
            <a:off x="1257075" y="25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Fifth Floor Space of Activity Isometry</a:t>
            </a:r>
            <a:endParaRPr/>
          </a:p>
        </p:txBody>
      </p:sp>
      <p:pic>
        <p:nvPicPr>
          <p:cNvPr id="483" name="Google Shape;483;p47"/>
          <p:cNvPicPr preferRelativeResize="0"/>
          <p:nvPr/>
        </p:nvPicPr>
        <p:blipFill rotWithShape="1">
          <a:blip r:embed="rId4">
            <a:alphaModFix/>
          </a:blip>
          <a:srcRect l="23964" t="7470" r="32501" b="11858"/>
          <a:stretch/>
        </p:blipFill>
        <p:spPr>
          <a:xfrm>
            <a:off x="926888" y="1170125"/>
            <a:ext cx="3598799" cy="374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7"/>
          <p:cNvPicPr preferRelativeResize="0"/>
          <p:nvPr/>
        </p:nvPicPr>
        <p:blipFill rotWithShape="1">
          <a:blip r:embed="rId5">
            <a:alphaModFix/>
          </a:blip>
          <a:srcRect l="51818" t="8683" r="5031" b="11361"/>
          <a:stretch/>
        </p:blipFill>
        <p:spPr>
          <a:xfrm>
            <a:off x="4618313" y="1170137"/>
            <a:ext cx="3598799" cy="374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7"/>
          <p:cNvPicPr preferRelativeResize="0"/>
          <p:nvPr/>
        </p:nvPicPr>
        <p:blipFill rotWithShape="1">
          <a:blip r:embed="rId6">
            <a:alphaModFix/>
          </a:blip>
          <a:srcRect l="20950" t="37004" r="36019" b="21342"/>
          <a:stretch/>
        </p:blipFill>
        <p:spPr>
          <a:xfrm>
            <a:off x="393500" y="0"/>
            <a:ext cx="2111051" cy="1148874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7"/>
          <p:cNvSpPr/>
          <p:nvPr/>
        </p:nvSpPr>
        <p:spPr>
          <a:xfrm>
            <a:off x="675975" y="492550"/>
            <a:ext cx="504900" cy="2004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AUD-20200412-WA0038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1276350" y="40195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48"/>
          <p:cNvPicPr preferRelativeResize="0"/>
          <p:nvPr/>
        </p:nvPicPr>
        <p:blipFill>
          <a:blip r:embed="rId4">
            <a:alphaModFix amt="58999"/>
          </a:blip>
          <a:stretch>
            <a:fillRect/>
          </a:stretch>
        </p:blipFill>
        <p:spPr>
          <a:xfrm>
            <a:off x="4061725" y="61225"/>
            <a:ext cx="5082275" cy="508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8"/>
          <p:cNvSpPr txBox="1"/>
          <p:nvPr/>
        </p:nvSpPr>
        <p:spPr>
          <a:xfrm>
            <a:off x="387150" y="276525"/>
            <a:ext cx="82590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48"/>
          <p:cNvSpPr txBox="1"/>
          <p:nvPr/>
        </p:nvSpPr>
        <p:spPr>
          <a:xfrm>
            <a:off x="387150" y="61225"/>
            <a:ext cx="8259000" cy="49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Klasifikasi</a:t>
            </a:r>
            <a:r>
              <a:rPr lang="en-GB" sz="28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Aktivitas</a:t>
            </a:r>
            <a:r>
              <a:rPr lang="en-GB" sz="28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Berdasarkan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subjek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yang </a:t>
            </a: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menggunakan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yaitu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endParaRPr sz="13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en-GB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</a:t>
            </a:r>
            <a:r>
              <a:rPr lang="en-GB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Aktivitas</a:t>
            </a:r>
            <a:r>
              <a:rPr lang="en-GB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Pengunjung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AutoNum type="alphaLcPeriod"/>
            </a:pP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Menunggu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</a:t>
            </a: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Berkumpul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3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AutoNum type="alphaLcPeriod"/>
            </a:pP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Melihat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pameran</a:t>
            </a:r>
            <a:endParaRPr sz="13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AutoNum type="alphaLcPeriod"/>
            </a:pP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Mengikuti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Workshop</a:t>
            </a:r>
            <a:endParaRPr sz="13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AutoNum type="alphaLcPeriod"/>
            </a:pP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Bersantai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taman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teras</a:t>
            </a:r>
            <a:endParaRPr lang="en-GB" sz="13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</a:pPr>
            <a:endParaRPr lang="en-GB" sz="13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-738188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</a:pP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</a:t>
            </a:r>
            <a:r>
              <a:rPr lang="en-GB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Aktivitas</a:t>
            </a:r>
            <a:r>
              <a:rPr lang="en-GB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Seniman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AutoNum type="alphaLcPeriod"/>
            </a:pP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Menggunakan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ruang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studio </a:t>
            </a: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untuk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menyiapkan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karyanya</a:t>
            </a:r>
            <a:endParaRPr sz="13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AutoNum type="alphaLcPeriod"/>
            </a:pP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Menyiapkan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presentasi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untuk</a:t>
            </a:r>
            <a:r>
              <a:rPr lang="en-GB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workshop</a:t>
            </a: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</a:pPr>
            <a:endParaRPr sz="13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indent="1762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 </a:t>
            </a:r>
            <a:r>
              <a:rPr lang="en-GB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Aktivitas</a:t>
            </a:r>
            <a:r>
              <a:rPr lang="en-GB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Petugas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Helvetica Neue"/>
              <a:buAutoNum type="alphaLcPeriod"/>
            </a:pPr>
            <a:r>
              <a:rPr lang="en-GB" sz="1300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Mengurus</a:t>
            </a:r>
            <a:r>
              <a:rPr lang="en-GB" sz="13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mekanis</a:t>
            </a:r>
            <a:r>
              <a:rPr lang="en-GB" sz="13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bangunan</a:t>
            </a: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Helvetica Neue"/>
              <a:buAutoNum type="alphaLcPeriod"/>
            </a:pPr>
            <a:r>
              <a:rPr lang="en-GB" sz="1300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Membersihkan</a:t>
            </a:r>
            <a:r>
              <a:rPr lang="en-GB" sz="13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bangunan</a:t>
            </a: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Helvetica Neue"/>
              <a:buAutoNum type="alphaLcPeriod"/>
            </a:pPr>
            <a:r>
              <a:rPr lang="en-GB" sz="1300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Membuka</a:t>
            </a:r>
            <a:r>
              <a:rPr lang="en-GB" sz="13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ruang</a:t>
            </a:r>
            <a:r>
              <a:rPr lang="en-GB" sz="13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pameran</a:t>
            </a: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Helvetica Neue"/>
              <a:buAutoNum type="alphaLcPeriod"/>
            </a:pPr>
            <a:r>
              <a:rPr lang="en-GB" sz="1300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Menjaga</a:t>
            </a:r>
            <a:r>
              <a:rPr lang="en-GB" sz="13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300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keamanan</a:t>
            </a:r>
            <a:r>
              <a:rPr lang="en-GB" sz="13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</a:t>
            </a:r>
            <a:r>
              <a:rPr lang="en-GB" sz="1300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ketertiban</a:t>
            </a:r>
            <a:r>
              <a:rPr lang="en-GB" sz="13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</a:pP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6213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 </a:t>
            </a:r>
            <a:r>
              <a:rPr lang="en-GB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Aktivitas</a:t>
            </a:r>
            <a:r>
              <a:rPr lang="en-GB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Bersama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Helvetica Neue"/>
              <a:buAutoNum type="alphaLcPeriod"/>
            </a:pPr>
            <a:r>
              <a:rPr lang="en-GB" sz="1300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</a:t>
            </a:r>
            <a:r>
              <a:rPr lang="en-GB" sz="13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toilet</a:t>
            </a: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Helvetica Neue"/>
              <a:buAutoNum type="alphaLcPeriod"/>
            </a:pPr>
            <a:r>
              <a:rPr lang="en-GB" sz="13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Entry</a:t>
            </a: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4" name="Google Shape;494;p48"/>
          <p:cNvPicPr preferRelativeResize="0"/>
          <p:nvPr/>
        </p:nvPicPr>
        <p:blipFill rotWithShape="1">
          <a:blip r:embed="rId5">
            <a:alphaModFix/>
          </a:blip>
          <a:srcRect l="20950" t="37004" r="36019" b="21342"/>
          <a:stretch/>
        </p:blipFill>
        <p:spPr>
          <a:xfrm>
            <a:off x="7032950" y="0"/>
            <a:ext cx="2111051" cy="1148874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8"/>
          <p:cNvSpPr/>
          <p:nvPr/>
        </p:nvSpPr>
        <p:spPr>
          <a:xfrm>
            <a:off x="7947825" y="209450"/>
            <a:ext cx="504900" cy="2004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AUD-20200412-WA0007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3582318" y="454560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9"/>
          <p:cNvSpPr/>
          <p:nvPr/>
        </p:nvSpPr>
        <p:spPr>
          <a:xfrm>
            <a:off x="-152400" y="-281471"/>
            <a:ext cx="9563100" cy="55245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1" name="Google Shape;501;p49"/>
          <p:cNvPicPr preferRelativeResize="0"/>
          <p:nvPr/>
        </p:nvPicPr>
        <p:blipFill>
          <a:blip r:embed="rId4">
            <a:alphaModFix amt="55000"/>
          </a:blip>
          <a:stretch>
            <a:fillRect/>
          </a:stretch>
        </p:blipFill>
        <p:spPr>
          <a:xfrm>
            <a:off x="6833575" y="-200025"/>
            <a:ext cx="7143750" cy="53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9"/>
          <p:cNvSpPr txBox="1"/>
          <p:nvPr/>
        </p:nvSpPr>
        <p:spPr>
          <a:xfrm>
            <a:off x="387150" y="61225"/>
            <a:ext cx="8259000" cy="49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FFFFFF"/>
                </a:solidFill>
              </a:rPr>
              <a:t>KEBUTUHAN</a:t>
            </a:r>
            <a:r>
              <a:rPr lang="en-GB" sz="1600">
                <a:solidFill>
                  <a:srgbClr val="FFFFFF"/>
                </a:solidFill>
              </a:rPr>
              <a:t> </a:t>
            </a:r>
            <a:r>
              <a:rPr lang="en-GB">
                <a:solidFill>
                  <a:srgbClr val="FFFFFF"/>
                </a:solidFill>
              </a:rPr>
              <a:t>&amp; </a:t>
            </a:r>
            <a:r>
              <a:rPr lang="en-GB" sz="1700" b="1">
                <a:solidFill>
                  <a:srgbClr val="FFFFFF"/>
                </a:solidFill>
              </a:rPr>
              <a:t>PERSYARATAN</a:t>
            </a:r>
            <a:r>
              <a:rPr lang="en-GB" sz="1600">
                <a:solidFill>
                  <a:srgbClr val="FFFFFF"/>
                </a:solidFill>
              </a:rPr>
              <a:t> </a:t>
            </a:r>
            <a:r>
              <a:rPr lang="en-GB" sz="1700" b="1">
                <a:solidFill>
                  <a:srgbClr val="FFFFFF"/>
                </a:solidFill>
              </a:rPr>
              <a:t>AKTIVITAS </a:t>
            </a:r>
            <a:endParaRPr sz="17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68580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8580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03" name="Google Shape;503;p49"/>
          <p:cNvSpPr txBox="1"/>
          <p:nvPr/>
        </p:nvSpPr>
        <p:spPr>
          <a:xfrm>
            <a:off x="165200" y="490925"/>
            <a:ext cx="3012300" cy="2004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Entry (memasuki ruang aktivitas)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Menunggu &amp; Berkumpul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Melihat / penyelenggaraan pameran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Mengikuti Workshop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Bersantai di taman dan teras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Mengurus mekanis bangunan	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Membersihkan bangunan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Menjaga keamanan &amp; ketertiban 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4" name="Google Shape;504;p49"/>
          <p:cNvSpPr txBox="1"/>
          <p:nvPr/>
        </p:nvSpPr>
        <p:spPr>
          <a:xfrm>
            <a:off x="4043875" y="795725"/>
            <a:ext cx="4813500" cy="852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Menggunakan ruang studio untuk menyiapkan karyanya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Menyiapkan presentasi untuk workshop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Membuka ruang pameran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49"/>
          <p:cNvSpPr txBox="1"/>
          <p:nvPr/>
        </p:nvSpPr>
        <p:spPr>
          <a:xfrm>
            <a:off x="4043863" y="1939025"/>
            <a:ext cx="2310600" cy="632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 toilet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Membersihkan bangunan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6" name="Google Shape;506;p49"/>
          <p:cNvSpPr txBox="1"/>
          <p:nvPr/>
        </p:nvSpPr>
        <p:spPr>
          <a:xfrm>
            <a:off x="3177500" y="490925"/>
            <a:ext cx="550200" cy="453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49"/>
          <p:cNvSpPr txBox="1"/>
          <p:nvPr/>
        </p:nvSpPr>
        <p:spPr>
          <a:xfrm>
            <a:off x="8307175" y="341825"/>
            <a:ext cx="550200" cy="453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49"/>
          <p:cNvSpPr txBox="1"/>
          <p:nvPr/>
        </p:nvSpPr>
        <p:spPr>
          <a:xfrm>
            <a:off x="6354475" y="1939025"/>
            <a:ext cx="550200" cy="453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49"/>
          <p:cNvSpPr txBox="1"/>
          <p:nvPr/>
        </p:nvSpPr>
        <p:spPr>
          <a:xfrm>
            <a:off x="206575" y="2800239"/>
            <a:ext cx="8650800" cy="852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NYAMAN			SEHAT		    AMAN        				MUDAH			                                      &amp;       SELAMAT				 				         		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0" name="Google Shape;510;p49"/>
          <p:cNvCxnSpPr/>
          <p:nvPr/>
        </p:nvCxnSpPr>
        <p:spPr>
          <a:xfrm>
            <a:off x="1671350" y="2440514"/>
            <a:ext cx="0" cy="435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1" name="Google Shape;511;p49"/>
          <p:cNvCxnSpPr/>
          <p:nvPr/>
        </p:nvCxnSpPr>
        <p:spPr>
          <a:xfrm>
            <a:off x="5252750" y="2489209"/>
            <a:ext cx="0" cy="435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2" name="Google Shape;512;p49"/>
          <p:cNvCxnSpPr/>
          <p:nvPr/>
        </p:nvCxnSpPr>
        <p:spPr>
          <a:xfrm flipH="1">
            <a:off x="7919800" y="1458400"/>
            <a:ext cx="2100" cy="1445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3" name="Google Shape;513;p49"/>
          <p:cNvSpPr txBox="1"/>
          <p:nvPr/>
        </p:nvSpPr>
        <p:spPr>
          <a:xfrm>
            <a:off x="206575" y="3660354"/>
            <a:ext cx="1541100" cy="13953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Luas area ruang yang dibutuhkan sesuai,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jauh dari kebisingan,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Terbuka, mengundang,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dibedakan ruang privat dan publik.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9"/>
          <p:cNvSpPr txBox="1"/>
          <p:nvPr/>
        </p:nvSpPr>
        <p:spPr>
          <a:xfrm>
            <a:off x="3594375" y="3660354"/>
            <a:ext cx="1602000" cy="13953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Sirkulasi udara yang baik,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cahaya yang tertata,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penataan yang teratur, cahaya yang cukup.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49"/>
          <p:cNvSpPr txBox="1"/>
          <p:nvPr/>
        </p:nvSpPr>
        <p:spPr>
          <a:xfrm>
            <a:off x="6354174" y="3660354"/>
            <a:ext cx="1578245" cy="13953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Tangga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ada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pada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2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sudut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bangunan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yang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berbeda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memudahkAn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naik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turun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tangga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terdapat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railing,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akses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keluar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masuk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mudah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49"/>
          <p:cNvSpPr txBox="1"/>
          <p:nvPr/>
        </p:nvSpPr>
        <p:spPr>
          <a:xfrm>
            <a:off x="1851660" y="3660354"/>
            <a:ext cx="1645919" cy="1483146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Parkiran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luas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keterkaitan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antar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ruangan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sebagai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penunjang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aktivitas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pengunjung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dapat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fokus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menikmati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karya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pameran,ramp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7" name="Google Shape;517;p49"/>
          <p:cNvPicPr preferRelativeResize="0"/>
          <p:nvPr/>
        </p:nvPicPr>
        <p:blipFill rotWithShape="1">
          <a:blip r:embed="rId5">
            <a:alphaModFix/>
          </a:blip>
          <a:srcRect l="20950" t="37004" r="36019" b="21342"/>
          <a:stretch/>
        </p:blipFill>
        <p:spPr>
          <a:xfrm>
            <a:off x="6126925" y="-5654"/>
            <a:ext cx="1602000" cy="755174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9"/>
          <p:cNvSpPr/>
          <p:nvPr/>
        </p:nvSpPr>
        <p:spPr>
          <a:xfrm>
            <a:off x="7279325" y="20704"/>
            <a:ext cx="383100" cy="4359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AUD-20200412-WA0008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5505450" y="4838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Helvetica Neue"/>
                <a:ea typeface="Helvetica Neue"/>
                <a:cs typeface="Helvetica Neue"/>
                <a:sym typeface="Helvetica Neue"/>
              </a:rPr>
              <a:t>KOMPOSISI :</a:t>
            </a:r>
            <a:r>
              <a:rPr lang="en-GB"/>
              <a:t> </a:t>
            </a:r>
            <a:r>
              <a:rPr lang="en-GB" sz="2400">
                <a:latin typeface="Helvetica Neue"/>
                <a:ea typeface="Helvetica Neue"/>
                <a:cs typeface="Helvetica Neue"/>
                <a:sym typeface="Helvetica Neue"/>
              </a:rPr>
              <a:t>RUANG AKTIVITAS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24" name="Google Shape;524;p50"/>
          <p:cNvGrpSpPr/>
          <p:nvPr/>
        </p:nvGrpSpPr>
        <p:grpSpPr>
          <a:xfrm>
            <a:off x="3033133" y="1198100"/>
            <a:ext cx="3317943" cy="2750575"/>
            <a:chOff x="3033133" y="1198100"/>
            <a:chExt cx="3317943" cy="2750575"/>
          </a:xfrm>
        </p:grpSpPr>
        <p:sp>
          <p:nvSpPr>
            <p:cNvPr id="525" name="Google Shape;525;p50"/>
            <p:cNvSpPr/>
            <p:nvPr/>
          </p:nvSpPr>
          <p:spPr>
            <a:xfrm>
              <a:off x="3271198" y="1463313"/>
              <a:ext cx="2599200" cy="1998900"/>
            </a:xfrm>
            <a:prstGeom prst="triangle">
              <a:avLst>
                <a:gd name="adj" fmla="val 50000"/>
              </a:avLst>
            </a:prstGeom>
            <a:solidFill>
              <a:srgbClr val="D686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6" name="Google Shape;526;p50"/>
            <p:cNvGrpSpPr/>
            <p:nvPr/>
          </p:nvGrpSpPr>
          <p:grpSpPr>
            <a:xfrm>
              <a:off x="3600376" y="3159725"/>
              <a:ext cx="2750700" cy="788950"/>
              <a:chOff x="3600376" y="3159725"/>
              <a:chExt cx="2750700" cy="788950"/>
            </a:xfrm>
          </p:grpSpPr>
          <p:sp>
            <p:nvSpPr>
              <p:cNvPr id="527" name="Google Shape;527;p50"/>
              <p:cNvSpPr/>
              <p:nvPr/>
            </p:nvSpPr>
            <p:spPr>
              <a:xfrm rot="10800000">
                <a:off x="3698064" y="3575617"/>
                <a:ext cx="1740900" cy="125400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761E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50"/>
              <p:cNvSpPr txBox="1"/>
              <p:nvPr/>
            </p:nvSpPr>
            <p:spPr>
              <a:xfrm rot="375">
                <a:off x="3600526" y="3655725"/>
                <a:ext cx="2750400" cy="29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1">
                    <a:solidFill>
                      <a:srgbClr val="761E86"/>
                    </a:solidFill>
                    <a:highlight>
                      <a:srgbClr val="FFFFFF"/>
                    </a:highlight>
                    <a:latin typeface="Roboto"/>
                    <a:ea typeface="Roboto"/>
                    <a:cs typeface="Roboto"/>
                    <a:sym typeface="Roboto"/>
                  </a:rPr>
                  <a:t>PENGATURAN AKTIVITAS</a:t>
                </a:r>
                <a:endParaRPr sz="1200">
                  <a:solidFill>
                    <a:srgbClr val="761E86"/>
                  </a:solidFill>
                  <a:highlight>
                    <a:srgbClr val="FFFFFF"/>
                  </a:highlight>
                </a:endParaRPr>
              </a:p>
            </p:txBody>
          </p:sp>
          <p:sp>
            <p:nvSpPr>
              <p:cNvPr id="529" name="Google Shape;529;p50"/>
              <p:cNvSpPr/>
              <p:nvPr/>
            </p:nvSpPr>
            <p:spPr>
              <a:xfrm>
                <a:off x="5582733" y="3159725"/>
                <a:ext cx="565200" cy="565500"/>
              </a:xfrm>
              <a:prstGeom prst="ellipse">
                <a:avLst/>
              </a:prstGeom>
              <a:solidFill>
                <a:srgbClr val="761E86"/>
              </a:solidFill>
              <a:ln>
                <a:noFill/>
              </a:ln>
              <a:effectLst>
                <a:outerShdw blurRad="57150" dist="19050" dir="5400000" algn="bl" rotWithShape="0">
                  <a:srgbClr val="212121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03</a:t>
                </a: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530" name="Google Shape;530;p50"/>
            <p:cNvGrpSpPr/>
            <p:nvPr/>
          </p:nvGrpSpPr>
          <p:grpSpPr>
            <a:xfrm>
              <a:off x="3033133" y="1525710"/>
              <a:ext cx="1249592" cy="2199515"/>
              <a:chOff x="3033133" y="1525710"/>
              <a:chExt cx="1249592" cy="2199515"/>
            </a:xfrm>
          </p:grpSpPr>
          <p:sp>
            <p:nvSpPr>
              <p:cNvPr id="531" name="Google Shape;531;p50"/>
              <p:cNvSpPr/>
              <p:nvPr/>
            </p:nvSpPr>
            <p:spPr>
              <a:xfrm rot="-3360517">
                <a:off x="2960437" y="2297046"/>
                <a:ext cx="1629676" cy="125310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922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50"/>
              <p:cNvSpPr txBox="1"/>
              <p:nvPr/>
            </p:nvSpPr>
            <p:spPr>
              <a:xfrm rot="-3365016">
                <a:off x="2786718" y="2151658"/>
                <a:ext cx="1664030" cy="2928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1">
                    <a:solidFill>
                      <a:srgbClr val="9225A5"/>
                    </a:solidFill>
                    <a:highlight>
                      <a:srgbClr val="FFFFFF"/>
                    </a:highlight>
                    <a:latin typeface="Roboto"/>
                    <a:ea typeface="Roboto"/>
                    <a:cs typeface="Roboto"/>
                    <a:sym typeface="Roboto"/>
                  </a:rPr>
                  <a:t>ALUR AKTIVITAS</a:t>
                </a:r>
                <a:endParaRPr sz="1200">
                  <a:solidFill>
                    <a:srgbClr val="9225A5"/>
                  </a:solidFill>
                  <a:highlight>
                    <a:srgbClr val="FFFFFF"/>
                  </a:highlight>
                </a:endParaRPr>
              </a:p>
            </p:txBody>
          </p:sp>
          <p:sp>
            <p:nvSpPr>
              <p:cNvPr id="533" name="Google Shape;533;p50"/>
              <p:cNvSpPr/>
              <p:nvPr/>
            </p:nvSpPr>
            <p:spPr>
              <a:xfrm>
                <a:off x="3058183" y="3159725"/>
                <a:ext cx="565200" cy="565500"/>
              </a:xfrm>
              <a:prstGeom prst="ellipse">
                <a:avLst/>
              </a:prstGeom>
              <a:solidFill>
                <a:srgbClr val="9225A5"/>
              </a:solidFill>
              <a:ln>
                <a:noFill/>
              </a:ln>
              <a:effectLst>
                <a:outerShdw blurRad="57150" dist="19050" dir="5400000" algn="bl" rotWithShape="0">
                  <a:srgbClr val="212121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01</a:t>
                </a: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534" name="Google Shape;534;p50"/>
            <p:cNvGrpSpPr/>
            <p:nvPr/>
          </p:nvGrpSpPr>
          <p:grpSpPr>
            <a:xfrm>
              <a:off x="4288708" y="1198100"/>
              <a:ext cx="1767434" cy="1861998"/>
              <a:chOff x="4288708" y="1198100"/>
              <a:chExt cx="1767434" cy="1861998"/>
            </a:xfrm>
          </p:grpSpPr>
          <p:sp>
            <p:nvSpPr>
              <p:cNvPr id="535" name="Google Shape;535;p50"/>
              <p:cNvSpPr/>
              <p:nvPr/>
            </p:nvSpPr>
            <p:spPr>
              <a:xfrm rot="3420919">
                <a:off x="4575050" y="2300047"/>
                <a:ext cx="1581515" cy="125402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551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50"/>
              <p:cNvSpPr/>
              <p:nvPr/>
            </p:nvSpPr>
            <p:spPr>
              <a:xfrm>
                <a:off x="4288708" y="1198100"/>
                <a:ext cx="565200" cy="565500"/>
              </a:xfrm>
              <a:prstGeom prst="ellipse">
                <a:avLst/>
              </a:prstGeom>
              <a:solidFill>
                <a:srgbClr val="551561"/>
              </a:solidFill>
              <a:ln>
                <a:noFill/>
              </a:ln>
              <a:effectLst>
                <a:outerShdw blurRad="57150" dist="19050" dir="5400000" algn="bl" rotWithShape="0">
                  <a:srgbClr val="212121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02</a:t>
                </a: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37" name="Google Shape;537;p50"/>
              <p:cNvSpPr txBox="1"/>
              <p:nvPr/>
            </p:nvSpPr>
            <p:spPr>
              <a:xfrm rot="3420634">
                <a:off x="4640653" y="2101762"/>
                <a:ext cx="1673878" cy="2928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1">
                    <a:solidFill>
                      <a:srgbClr val="551561"/>
                    </a:solidFill>
                    <a:highlight>
                      <a:srgbClr val="FFFFFF"/>
                    </a:highlight>
                    <a:latin typeface="Roboto"/>
                    <a:ea typeface="Roboto"/>
                    <a:cs typeface="Roboto"/>
                    <a:sym typeface="Roboto"/>
                  </a:rPr>
                  <a:t>POSISI AKTIVITAS</a:t>
                </a:r>
                <a:endParaRPr sz="1200">
                  <a:solidFill>
                    <a:srgbClr val="FFFFFF"/>
                  </a:solidFill>
                  <a:highlight>
                    <a:srgbClr val="FFFFFF"/>
                  </a:highlight>
                </a:endParaRPr>
              </a:p>
            </p:txBody>
          </p:sp>
        </p:grpSp>
      </p:grpSp>
      <p:pic>
        <p:nvPicPr>
          <p:cNvPr id="17" name="607974_Slide 26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117074" y="3366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ALUR AKTIVITAS</a:t>
            </a:r>
            <a:endParaRPr/>
          </a:p>
        </p:txBody>
      </p:sp>
      <p:pic>
        <p:nvPicPr>
          <p:cNvPr id="543" name="Google Shape;54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0725" y="1017725"/>
            <a:ext cx="3363641" cy="39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51"/>
          <p:cNvSpPr/>
          <p:nvPr/>
        </p:nvSpPr>
        <p:spPr>
          <a:xfrm>
            <a:off x="3727250" y="2132575"/>
            <a:ext cx="508800" cy="4263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</a:t>
            </a:r>
            <a:endParaRPr/>
          </a:p>
        </p:txBody>
      </p:sp>
      <p:sp>
        <p:nvSpPr>
          <p:cNvPr id="545" name="Google Shape;545;p51"/>
          <p:cNvSpPr/>
          <p:nvPr/>
        </p:nvSpPr>
        <p:spPr>
          <a:xfrm>
            <a:off x="4346700" y="2209025"/>
            <a:ext cx="1003500" cy="8586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4</a:t>
            </a:r>
            <a:endParaRPr/>
          </a:p>
        </p:txBody>
      </p:sp>
      <p:pic>
        <p:nvPicPr>
          <p:cNvPr id="546" name="Google Shape;546;p51"/>
          <p:cNvPicPr preferRelativeResize="0"/>
          <p:nvPr/>
        </p:nvPicPr>
        <p:blipFill rotWithShape="1">
          <a:blip r:embed="rId5">
            <a:alphaModFix/>
          </a:blip>
          <a:srcRect l="23855" t="63868" r="70747" b="27438"/>
          <a:stretch/>
        </p:blipFill>
        <p:spPr>
          <a:xfrm>
            <a:off x="5549613" y="4413000"/>
            <a:ext cx="504764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51"/>
          <p:cNvSpPr/>
          <p:nvPr/>
        </p:nvSpPr>
        <p:spPr>
          <a:xfrm>
            <a:off x="3713497" y="2693883"/>
            <a:ext cx="504900" cy="6732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</a:t>
            </a:r>
            <a:endParaRPr/>
          </a:p>
        </p:txBody>
      </p:sp>
      <p:sp>
        <p:nvSpPr>
          <p:cNvPr id="548" name="Google Shape;548;p51"/>
          <p:cNvSpPr/>
          <p:nvPr/>
        </p:nvSpPr>
        <p:spPr>
          <a:xfrm>
            <a:off x="4346700" y="3067625"/>
            <a:ext cx="1003500" cy="4632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5</a:t>
            </a:r>
            <a:endParaRPr/>
          </a:p>
        </p:txBody>
      </p:sp>
      <p:cxnSp>
        <p:nvCxnSpPr>
          <p:cNvPr id="549" name="Google Shape;549;p51"/>
          <p:cNvCxnSpPr/>
          <p:nvPr/>
        </p:nvCxnSpPr>
        <p:spPr>
          <a:xfrm>
            <a:off x="4989550" y="2337725"/>
            <a:ext cx="0" cy="118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0" name="Google Shape;550;p51"/>
          <p:cNvSpPr txBox="1"/>
          <p:nvPr/>
        </p:nvSpPr>
        <p:spPr>
          <a:xfrm>
            <a:off x="4029795" y="1733725"/>
            <a:ext cx="178800" cy="288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1" name="Google Shape;551;p51"/>
          <p:cNvCxnSpPr/>
          <p:nvPr/>
        </p:nvCxnSpPr>
        <p:spPr>
          <a:xfrm>
            <a:off x="4126075" y="1953775"/>
            <a:ext cx="0" cy="42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2" name="Google Shape;552;p51"/>
          <p:cNvSpPr txBox="1"/>
          <p:nvPr/>
        </p:nvSpPr>
        <p:spPr>
          <a:xfrm>
            <a:off x="3759937" y="1719972"/>
            <a:ext cx="178800" cy="2889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</a:t>
            </a:r>
            <a:endParaRPr/>
          </a:p>
        </p:txBody>
      </p:sp>
      <p:cxnSp>
        <p:nvCxnSpPr>
          <p:cNvPr id="553" name="Google Shape;553;p51"/>
          <p:cNvCxnSpPr/>
          <p:nvPr/>
        </p:nvCxnSpPr>
        <p:spPr>
          <a:xfrm rot="10800000">
            <a:off x="3829250" y="1884925"/>
            <a:ext cx="0" cy="46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4" name="Google Shape;554;p51"/>
          <p:cNvSpPr txBox="1"/>
          <p:nvPr/>
        </p:nvSpPr>
        <p:spPr>
          <a:xfrm>
            <a:off x="3849894" y="3791125"/>
            <a:ext cx="178800" cy="187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51"/>
          <p:cNvSpPr/>
          <p:nvPr/>
        </p:nvSpPr>
        <p:spPr>
          <a:xfrm>
            <a:off x="3759925" y="3470525"/>
            <a:ext cx="1590300" cy="2283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6" name="Google Shape;556;p51"/>
          <p:cNvCxnSpPr>
            <a:stCxn id="554" idx="0"/>
          </p:cNvCxnSpPr>
          <p:nvPr/>
        </p:nvCxnSpPr>
        <p:spPr>
          <a:xfrm rot="10800000" flipH="1">
            <a:off x="3939294" y="3562825"/>
            <a:ext cx="8100" cy="22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7" name="Google Shape;557;p51"/>
          <p:cNvCxnSpPr/>
          <p:nvPr/>
        </p:nvCxnSpPr>
        <p:spPr>
          <a:xfrm rot="10800000">
            <a:off x="3981650" y="3325825"/>
            <a:ext cx="0" cy="18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8" name="Google Shape;558;p51"/>
          <p:cNvCxnSpPr/>
          <p:nvPr/>
        </p:nvCxnSpPr>
        <p:spPr>
          <a:xfrm>
            <a:off x="3967361" y="3507825"/>
            <a:ext cx="970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9" name="Google Shape;559;p51"/>
          <p:cNvSpPr/>
          <p:nvPr/>
        </p:nvSpPr>
        <p:spPr>
          <a:xfrm rot="843233">
            <a:off x="3029348" y="2487204"/>
            <a:ext cx="709126" cy="1864493"/>
          </a:xfrm>
          <a:prstGeom prst="chord">
            <a:avLst>
              <a:gd name="adj1" fmla="val 2700000"/>
              <a:gd name="adj2" fmla="val 1620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</a:t>
            </a:r>
            <a:endParaRPr/>
          </a:p>
        </p:txBody>
      </p:sp>
      <p:sp>
        <p:nvSpPr>
          <p:cNvPr id="560" name="Google Shape;560;p51"/>
          <p:cNvSpPr txBox="1">
            <a:spLocks noGrp="1"/>
          </p:cNvSpPr>
          <p:nvPr>
            <p:ph type="title"/>
          </p:nvPr>
        </p:nvSpPr>
        <p:spPr>
          <a:xfrm>
            <a:off x="6108700" y="744300"/>
            <a:ext cx="2544900" cy="41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Lobby untuk menunggu/berkumpul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Kegiatan seminar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Teras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Special Project studio</a:t>
            </a:r>
            <a:endParaRPr sz="1400" i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Visiting Artist studio</a:t>
            </a:r>
            <a:endParaRPr sz="1400" i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Toilet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Tangga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61" name="Google Shape;561;p51"/>
          <p:cNvCxnSpPr/>
          <p:nvPr/>
        </p:nvCxnSpPr>
        <p:spPr>
          <a:xfrm rot="10800000">
            <a:off x="3439525" y="3508475"/>
            <a:ext cx="472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62" name="Google Shape;562;p51"/>
          <p:cNvSpPr txBox="1"/>
          <p:nvPr/>
        </p:nvSpPr>
        <p:spPr>
          <a:xfrm>
            <a:off x="6426494" y="3583375"/>
            <a:ext cx="178800" cy="187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63" name="Google Shape;563;p51"/>
          <p:cNvCxnSpPr/>
          <p:nvPr/>
        </p:nvCxnSpPr>
        <p:spPr>
          <a:xfrm rot="10800000" flipH="1">
            <a:off x="3823525" y="2345700"/>
            <a:ext cx="1265100" cy="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4" name="Google Shape;564;p51"/>
          <p:cNvCxnSpPr/>
          <p:nvPr/>
        </p:nvCxnSpPr>
        <p:spPr>
          <a:xfrm>
            <a:off x="3981650" y="2351464"/>
            <a:ext cx="0" cy="44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65" name="Google Shape;565;p51"/>
          <p:cNvPicPr preferRelativeResize="0"/>
          <p:nvPr/>
        </p:nvPicPr>
        <p:blipFill rotWithShape="1">
          <a:blip r:embed="rId6">
            <a:alphaModFix/>
          </a:blip>
          <a:srcRect l="35774" t="36896" r="43170" b="29275"/>
          <a:stretch/>
        </p:blipFill>
        <p:spPr>
          <a:xfrm>
            <a:off x="152400" y="152400"/>
            <a:ext cx="1536675" cy="1434349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51"/>
          <p:cNvSpPr/>
          <p:nvPr/>
        </p:nvSpPr>
        <p:spPr>
          <a:xfrm rot="-3515174">
            <a:off x="93567" y="590068"/>
            <a:ext cx="825380" cy="331093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607976_Slide 27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1709450" y="408289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1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1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001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001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001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9001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1001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6001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001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3001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8001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3001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8001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ALUR AKTIVITAS</a:t>
            </a:r>
            <a:endParaRPr/>
          </a:p>
        </p:txBody>
      </p:sp>
      <p:sp>
        <p:nvSpPr>
          <p:cNvPr id="572" name="Google Shape;572;p52"/>
          <p:cNvSpPr/>
          <p:nvPr/>
        </p:nvSpPr>
        <p:spPr>
          <a:xfrm>
            <a:off x="3727250" y="2132575"/>
            <a:ext cx="508800" cy="4263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</a:t>
            </a:r>
            <a:endParaRPr/>
          </a:p>
        </p:txBody>
      </p:sp>
      <p:sp>
        <p:nvSpPr>
          <p:cNvPr id="573" name="Google Shape;573;p52"/>
          <p:cNvSpPr/>
          <p:nvPr/>
        </p:nvSpPr>
        <p:spPr>
          <a:xfrm>
            <a:off x="4346700" y="2209025"/>
            <a:ext cx="1003500" cy="8586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4</a:t>
            </a:r>
            <a:endParaRPr/>
          </a:p>
        </p:txBody>
      </p:sp>
      <p:cxnSp>
        <p:nvCxnSpPr>
          <p:cNvPr id="574" name="Google Shape;574;p52"/>
          <p:cNvCxnSpPr/>
          <p:nvPr/>
        </p:nvCxnSpPr>
        <p:spPr>
          <a:xfrm rot="10800000" flipH="1">
            <a:off x="3823525" y="2345700"/>
            <a:ext cx="1265100" cy="69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5" name="Google Shape;575;p52"/>
          <p:cNvSpPr/>
          <p:nvPr/>
        </p:nvSpPr>
        <p:spPr>
          <a:xfrm>
            <a:off x="3713497" y="2693883"/>
            <a:ext cx="504900" cy="6732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</a:t>
            </a:r>
            <a:endParaRPr/>
          </a:p>
        </p:txBody>
      </p:sp>
      <p:sp>
        <p:nvSpPr>
          <p:cNvPr id="576" name="Google Shape;576;p52"/>
          <p:cNvSpPr/>
          <p:nvPr/>
        </p:nvSpPr>
        <p:spPr>
          <a:xfrm>
            <a:off x="4346700" y="3067625"/>
            <a:ext cx="1003500" cy="4632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5</a:t>
            </a:r>
            <a:endParaRPr/>
          </a:p>
        </p:txBody>
      </p:sp>
      <p:cxnSp>
        <p:nvCxnSpPr>
          <p:cNvPr id="577" name="Google Shape;577;p52"/>
          <p:cNvCxnSpPr/>
          <p:nvPr/>
        </p:nvCxnSpPr>
        <p:spPr>
          <a:xfrm>
            <a:off x="4989550" y="2337725"/>
            <a:ext cx="0" cy="1183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8" name="Google Shape;578;p52"/>
          <p:cNvSpPr txBox="1"/>
          <p:nvPr/>
        </p:nvSpPr>
        <p:spPr>
          <a:xfrm>
            <a:off x="4029795" y="1733725"/>
            <a:ext cx="178800" cy="288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9" name="Google Shape;579;p52"/>
          <p:cNvCxnSpPr/>
          <p:nvPr/>
        </p:nvCxnSpPr>
        <p:spPr>
          <a:xfrm>
            <a:off x="4126075" y="1953775"/>
            <a:ext cx="0" cy="426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0" name="Google Shape;580;p52"/>
          <p:cNvSpPr txBox="1"/>
          <p:nvPr/>
        </p:nvSpPr>
        <p:spPr>
          <a:xfrm>
            <a:off x="3759937" y="1719972"/>
            <a:ext cx="178800" cy="2889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</a:t>
            </a:r>
            <a:endParaRPr/>
          </a:p>
        </p:txBody>
      </p:sp>
      <p:cxnSp>
        <p:nvCxnSpPr>
          <p:cNvPr id="581" name="Google Shape;581;p52"/>
          <p:cNvCxnSpPr/>
          <p:nvPr/>
        </p:nvCxnSpPr>
        <p:spPr>
          <a:xfrm rot="10800000">
            <a:off x="3829250" y="1884925"/>
            <a:ext cx="0" cy="4632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2" name="Google Shape;582;p52"/>
          <p:cNvSpPr txBox="1"/>
          <p:nvPr/>
        </p:nvSpPr>
        <p:spPr>
          <a:xfrm>
            <a:off x="3849894" y="3791125"/>
            <a:ext cx="178800" cy="187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52"/>
          <p:cNvSpPr/>
          <p:nvPr/>
        </p:nvSpPr>
        <p:spPr>
          <a:xfrm>
            <a:off x="3759925" y="3470525"/>
            <a:ext cx="1590300" cy="2283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84" name="Google Shape;584;p52"/>
          <p:cNvCxnSpPr>
            <a:stCxn id="582" idx="0"/>
          </p:cNvCxnSpPr>
          <p:nvPr/>
        </p:nvCxnSpPr>
        <p:spPr>
          <a:xfrm rot="10800000" flipH="1">
            <a:off x="3939294" y="3562825"/>
            <a:ext cx="8100" cy="228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5" name="Google Shape;585;p52"/>
          <p:cNvCxnSpPr/>
          <p:nvPr/>
        </p:nvCxnSpPr>
        <p:spPr>
          <a:xfrm rot="10800000">
            <a:off x="3981650" y="3325825"/>
            <a:ext cx="0" cy="1872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6" name="Google Shape;586;p52"/>
          <p:cNvCxnSpPr/>
          <p:nvPr/>
        </p:nvCxnSpPr>
        <p:spPr>
          <a:xfrm>
            <a:off x="3967361" y="3507825"/>
            <a:ext cx="97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7" name="Google Shape;587;p52"/>
          <p:cNvSpPr/>
          <p:nvPr/>
        </p:nvSpPr>
        <p:spPr>
          <a:xfrm rot="843233">
            <a:off x="3029348" y="2487204"/>
            <a:ext cx="709126" cy="1864493"/>
          </a:xfrm>
          <a:prstGeom prst="chord">
            <a:avLst>
              <a:gd name="adj1" fmla="val 2700000"/>
              <a:gd name="adj2" fmla="val 1620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</a:t>
            </a:r>
            <a:endParaRPr/>
          </a:p>
        </p:txBody>
      </p:sp>
      <p:cxnSp>
        <p:nvCxnSpPr>
          <p:cNvPr id="588" name="Google Shape;588;p52"/>
          <p:cNvCxnSpPr/>
          <p:nvPr/>
        </p:nvCxnSpPr>
        <p:spPr>
          <a:xfrm rot="10800000">
            <a:off x="3439525" y="3508475"/>
            <a:ext cx="4728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9" name="Google Shape;589;p52"/>
          <p:cNvCxnSpPr/>
          <p:nvPr/>
        </p:nvCxnSpPr>
        <p:spPr>
          <a:xfrm>
            <a:off x="3981650" y="2351464"/>
            <a:ext cx="0" cy="441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0" name="Google Shape;590;p52"/>
          <p:cNvSpPr txBox="1">
            <a:spLocks noGrp="1"/>
          </p:cNvSpPr>
          <p:nvPr>
            <p:ph type="title"/>
          </p:nvPr>
        </p:nvSpPr>
        <p:spPr>
          <a:xfrm>
            <a:off x="6108700" y="744300"/>
            <a:ext cx="2544900" cy="41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Lobby untuk menunggu/berkumpul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Kegiatan seminar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Teras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Special Project </a:t>
            </a: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studio</a:t>
            </a:r>
            <a:endParaRPr sz="1400" i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Visiting Artist studio</a:t>
            </a:r>
            <a:endParaRPr sz="1400" i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Toilet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Tangga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1" name="Google Shape;591;p52"/>
          <p:cNvSpPr txBox="1"/>
          <p:nvPr/>
        </p:nvSpPr>
        <p:spPr>
          <a:xfrm>
            <a:off x="6426494" y="3583375"/>
            <a:ext cx="178800" cy="187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2" name="Google Shape;592;p52"/>
          <p:cNvPicPr preferRelativeResize="0"/>
          <p:nvPr/>
        </p:nvPicPr>
        <p:blipFill>
          <a:blip r:embed="rId4">
            <a:alphaModFix amt="46000"/>
          </a:blip>
          <a:stretch>
            <a:fillRect/>
          </a:stretch>
        </p:blipFill>
        <p:spPr>
          <a:xfrm>
            <a:off x="3603475" y="2975575"/>
            <a:ext cx="2066475" cy="7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52"/>
          <p:cNvPicPr preferRelativeResize="0"/>
          <p:nvPr/>
        </p:nvPicPr>
        <p:blipFill>
          <a:blip r:embed="rId4">
            <a:alphaModFix amt="46000"/>
          </a:blip>
          <a:stretch>
            <a:fillRect/>
          </a:stretch>
        </p:blipFill>
        <p:spPr>
          <a:xfrm>
            <a:off x="3603475" y="1756375"/>
            <a:ext cx="2066475" cy="75972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52"/>
          <p:cNvSpPr/>
          <p:nvPr/>
        </p:nvSpPr>
        <p:spPr>
          <a:xfrm>
            <a:off x="4658350" y="2186450"/>
            <a:ext cx="380100" cy="3549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52"/>
          <p:cNvSpPr/>
          <p:nvPr/>
        </p:nvSpPr>
        <p:spPr>
          <a:xfrm rot="10800000">
            <a:off x="4658350" y="2948450"/>
            <a:ext cx="380100" cy="3549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52"/>
          <p:cNvSpPr/>
          <p:nvPr/>
        </p:nvSpPr>
        <p:spPr>
          <a:xfrm rot="-2100410">
            <a:off x="3820054" y="2186412"/>
            <a:ext cx="380181" cy="354793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52"/>
          <p:cNvSpPr/>
          <p:nvPr/>
        </p:nvSpPr>
        <p:spPr>
          <a:xfrm rot="-8100000">
            <a:off x="3820189" y="2948257"/>
            <a:ext cx="380141" cy="355109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8" name="Google Shape;598;p52"/>
          <p:cNvPicPr preferRelativeResize="0"/>
          <p:nvPr/>
        </p:nvPicPr>
        <p:blipFill rotWithShape="1">
          <a:blip r:embed="rId5">
            <a:alphaModFix/>
          </a:blip>
          <a:srcRect l="35774" t="36896" r="43170" b="29275"/>
          <a:stretch/>
        </p:blipFill>
        <p:spPr>
          <a:xfrm>
            <a:off x="152400" y="152400"/>
            <a:ext cx="1536675" cy="1434349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52"/>
          <p:cNvSpPr/>
          <p:nvPr/>
        </p:nvSpPr>
        <p:spPr>
          <a:xfrm rot="-3515174">
            <a:off x="93567" y="590068"/>
            <a:ext cx="825380" cy="331093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607981_Slide 28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533181" y="371934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1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3"/>
          <p:cNvSpPr txBox="1">
            <a:spLocks noGrp="1"/>
          </p:cNvSpPr>
          <p:nvPr>
            <p:ph type="title"/>
          </p:nvPr>
        </p:nvSpPr>
        <p:spPr>
          <a:xfrm>
            <a:off x="1073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POSISI &amp; PENGATURAN</a:t>
            </a:r>
            <a:r>
              <a:rPr lang="en-GB"/>
              <a:t> </a:t>
            </a:r>
            <a:r>
              <a:rPr lang="en-GB" sz="2400"/>
              <a:t>DALAM ISOMETRI</a:t>
            </a:r>
            <a:endParaRPr sz="2400"/>
          </a:p>
        </p:txBody>
      </p:sp>
      <p:pic>
        <p:nvPicPr>
          <p:cNvPr id="605" name="Google Shape;605;p53"/>
          <p:cNvPicPr preferRelativeResize="0"/>
          <p:nvPr/>
        </p:nvPicPr>
        <p:blipFill rotWithShape="1">
          <a:blip r:embed="rId4">
            <a:alphaModFix/>
          </a:blip>
          <a:srcRect l="46877" t="6843" r="25948" b="47439"/>
          <a:stretch/>
        </p:blipFill>
        <p:spPr>
          <a:xfrm>
            <a:off x="3201813" y="1398725"/>
            <a:ext cx="2740374" cy="25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53"/>
          <p:cNvPicPr preferRelativeResize="0"/>
          <p:nvPr/>
        </p:nvPicPr>
        <p:blipFill rotWithShape="1">
          <a:blip r:embed="rId4">
            <a:alphaModFix/>
          </a:blip>
          <a:srcRect l="76040" t="81169" r="21078" b="12882"/>
          <a:stretch/>
        </p:blipFill>
        <p:spPr>
          <a:xfrm>
            <a:off x="5678675" y="3685050"/>
            <a:ext cx="263501" cy="305775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53"/>
          <p:cNvSpPr txBox="1">
            <a:spLocks noGrp="1"/>
          </p:cNvSpPr>
          <p:nvPr>
            <p:ph type="title"/>
          </p:nvPr>
        </p:nvSpPr>
        <p:spPr>
          <a:xfrm>
            <a:off x="6108700" y="744300"/>
            <a:ext cx="2544900" cy="41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Lobby untuk menunggu/berkumpul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Kegiatan seminar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Teras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Special Project </a:t>
            </a: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studio</a:t>
            </a:r>
            <a:endParaRPr sz="1400" i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Visiting Artist studio</a:t>
            </a:r>
            <a:endParaRPr sz="1400" i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AutoNum type="arabicPeriod"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Toilet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Tangga</a:t>
            </a:r>
            <a:endParaRPr sz="1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8" name="Google Shape;608;p53"/>
          <p:cNvSpPr txBox="1"/>
          <p:nvPr/>
        </p:nvSpPr>
        <p:spPr>
          <a:xfrm>
            <a:off x="6426494" y="3583375"/>
            <a:ext cx="178800" cy="187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9" name="Google Shape;609;p53"/>
          <p:cNvCxnSpPr/>
          <p:nvPr/>
        </p:nvCxnSpPr>
        <p:spPr>
          <a:xfrm rot="10800000" flipH="1">
            <a:off x="3960850" y="2216625"/>
            <a:ext cx="200400" cy="36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0" name="Google Shape;610;p53"/>
          <p:cNvCxnSpPr/>
          <p:nvPr/>
        </p:nvCxnSpPr>
        <p:spPr>
          <a:xfrm rot="10800000">
            <a:off x="4555050" y="2373150"/>
            <a:ext cx="33900" cy="39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1" name="Google Shape;611;p53"/>
          <p:cNvCxnSpPr/>
          <p:nvPr/>
        </p:nvCxnSpPr>
        <p:spPr>
          <a:xfrm rot="10800000">
            <a:off x="4572000" y="2119425"/>
            <a:ext cx="345900" cy="9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2" name="Google Shape;612;p53"/>
          <p:cNvSpPr txBox="1"/>
          <p:nvPr/>
        </p:nvSpPr>
        <p:spPr>
          <a:xfrm>
            <a:off x="4161250" y="1834725"/>
            <a:ext cx="284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4</a:t>
            </a:r>
            <a:endParaRPr/>
          </a:p>
        </p:txBody>
      </p:sp>
      <p:sp>
        <p:nvSpPr>
          <p:cNvPr id="613" name="Google Shape;613;p53"/>
          <p:cNvSpPr txBox="1"/>
          <p:nvPr/>
        </p:nvSpPr>
        <p:spPr>
          <a:xfrm>
            <a:off x="4602600" y="2258775"/>
            <a:ext cx="284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</a:t>
            </a:r>
            <a:endParaRPr/>
          </a:p>
        </p:txBody>
      </p:sp>
      <p:sp>
        <p:nvSpPr>
          <p:cNvPr id="614" name="Google Shape;614;p53"/>
          <p:cNvSpPr txBox="1"/>
          <p:nvPr/>
        </p:nvSpPr>
        <p:spPr>
          <a:xfrm>
            <a:off x="4346550" y="2585625"/>
            <a:ext cx="284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</a:t>
            </a:r>
            <a:endParaRPr/>
          </a:p>
        </p:txBody>
      </p:sp>
      <p:sp>
        <p:nvSpPr>
          <p:cNvPr id="615" name="Google Shape;615;p53"/>
          <p:cNvSpPr txBox="1"/>
          <p:nvPr/>
        </p:nvSpPr>
        <p:spPr>
          <a:xfrm>
            <a:off x="3414650" y="2581800"/>
            <a:ext cx="284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</a:t>
            </a:r>
            <a:endParaRPr/>
          </a:p>
        </p:txBody>
      </p:sp>
      <p:sp>
        <p:nvSpPr>
          <p:cNvPr id="616" name="Google Shape;616;p53"/>
          <p:cNvSpPr txBox="1"/>
          <p:nvPr/>
        </p:nvSpPr>
        <p:spPr>
          <a:xfrm>
            <a:off x="4602600" y="3239325"/>
            <a:ext cx="284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</a:t>
            </a:r>
            <a:endParaRPr/>
          </a:p>
        </p:txBody>
      </p:sp>
      <p:sp>
        <p:nvSpPr>
          <p:cNvPr id="617" name="Google Shape;617;p53"/>
          <p:cNvSpPr txBox="1"/>
          <p:nvPr/>
        </p:nvSpPr>
        <p:spPr>
          <a:xfrm>
            <a:off x="3876550" y="2429400"/>
            <a:ext cx="284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</a:t>
            </a:r>
            <a:endParaRPr/>
          </a:p>
        </p:txBody>
      </p:sp>
      <p:pic>
        <p:nvPicPr>
          <p:cNvPr id="618" name="Google Shape;618;p53"/>
          <p:cNvPicPr preferRelativeResize="0"/>
          <p:nvPr/>
        </p:nvPicPr>
        <p:blipFill rotWithShape="1">
          <a:blip r:embed="rId5">
            <a:alphaModFix/>
          </a:blip>
          <a:srcRect l="35774" t="36896" r="43170" b="29275"/>
          <a:stretch/>
        </p:blipFill>
        <p:spPr>
          <a:xfrm>
            <a:off x="152400" y="152400"/>
            <a:ext cx="1536675" cy="1434349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53"/>
          <p:cNvSpPr/>
          <p:nvPr/>
        </p:nvSpPr>
        <p:spPr>
          <a:xfrm rot="-3514783">
            <a:off x="349589" y="727964"/>
            <a:ext cx="1491622" cy="817206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Slide 29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470660" y="375666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00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3001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6001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8001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1001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1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1001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7" descr="Gallery of AD Classics: Carpenter Center for the Visual Arts / Le ..."/>
          <p:cNvPicPr preferRelativeResize="0"/>
          <p:nvPr/>
        </p:nvPicPr>
        <p:blipFill rotWithShape="1">
          <a:blip r:embed="rId4">
            <a:alphaModFix amt="47000"/>
          </a:blip>
          <a:srcRect l="-8899" r="70538"/>
          <a:stretch/>
        </p:blipFill>
        <p:spPr>
          <a:xfrm>
            <a:off x="-831225" y="0"/>
            <a:ext cx="34432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 txBox="1"/>
          <p:nvPr/>
        </p:nvSpPr>
        <p:spPr>
          <a:xfrm>
            <a:off x="2628900" y="742950"/>
            <a:ext cx="3238500" cy="693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69" name="Google Shape;169;p27"/>
          <p:cNvSpPr txBox="1"/>
          <p:nvPr/>
        </p:nvSpPr>
        <p:spPr>
          <a:xfrm>
            <a:off x="209550" y="131800"/>
            <a:ext cx="6774900" cy="3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CARPENTER </a:t>
            </a:r>
            <a:endParaRPr sz="28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CENTER</a:t>
            </a:r>
            <a:endParaRPr sz="28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for the Visual Arts</a:t>
            </a:r>
            <a:endParaRPr sz="2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by Le Corbusier</a:t>
            </a:r>
            <a:endParaRPr sz="2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70" name="Google Shape;170;p27"/>
          <p:cNvSpPr txBox="1"/>
          <p:nvPr/>
        </p:nvSpPr>
        <p:spPr>
          <a:xfrm>
            <a:off x="6515545" y="4724400"/>
            <a:ext cx="1523555" cy="105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171" name="Google Shape;171;p27" descr="Gallery of AD Classics: Carpenter Center for the Visual Arts / Le ..."/>
          <p:cNvPicPr preferRelativeResize="0"/>
          <p:nvPr/>
        </p:nvPicPr>
        <p:blipFill rotWithShape="1">
          <a:blip r:embed="rId4">
            <a:alphaModFix amt="52999"/>
          </a:blip>
          <a:srcRect l="52774"/>
          <a:stretch/>
        </p:blipFill>
        <p:spPr>
          <a:xfrm>
            <a:off x="5143496" y="0"/>
            <a:ext cx="32387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7"/>
          <p:cNvSpPr txBox="1"/>
          <p:nvPr/>
        </p:nvSpPr>
        <p:spPr>
          <a:xfrm>
            <a:off x="2677625" y="1897250"/>
            <a:ext cx="2378100" cy="3084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Carpenter </a:t>
            </a:r>
            <a:r>
              <a:rPr lang="en-GB" sz="1200" dirty="0" err="1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Center</a:t>
            </a:r>
            <a:r>
              <a:rPr lang="en-GB" sz="12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 is the only building actually designed by Le Corbusier in the United States. Le Corbusier designed it with the collaboration of Chilean architect </a:t>
            </a:r>
            <a:r>
              <a:rPr lang="en-GB" sz="1200" dirty="0">
                <a:solidFill>
                  <a:schemeClr val="bg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</a:rPr>
              <a:t>Guillermo </a:t>
            </a:r>
            <a:r>
              <a:rPr lang="en-GB" sz="1200" dirty="0" err="1">
                <a:solidFill>
                  <a:schemeClr val="bg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</a:rPr>
              <a:t>Jullian</a:t>
            </a:r>
            <a:r>
              <a:rPr lang="en-GB" sz="1200" dirty="0">
                <a:solidFill>
                  <a:schemeClr val="bg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</a:rPr>
              <a:t> de la </a:t>
            </a:r>
            <a:r>
              <a:rPr lang="en-GB" sz="1200" dirty="0" err="1">
                <a:solidFill>
                  <a:schemeClr val="bg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</a:rPr>
              <a:t>Fuente</a:t>
            </a:r>
            <a:r>
              <a:rPr lang="en-GB" sz="1200" dirty="0">
                <a:solidFill>
                  <a:schemeClr val="bg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at his 35 rue de </a:t>
            </a:r>
            <a:r>
              <a:rPr lang="en-GB" sz="1200" dirty="0" err="1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Sèvres</a:t>
            </a:r>
            <a:r>
              <a:rPr lang="en-GB" sz="12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 studio. The on-site preparation of the construction plans was handled by the office of </a:t>
            </a:r>
            <a:r>
              <a:rPr lang="en-GB" sz="1200" dirty="0" err="1">
                <a:solidFill>
                  <a:schemeClr val="bg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</a:rPr>
              <a:t>Josep</a:t>
            </a:r>
            <a:r>
              <a:rPr lang="en-GB" sz="1200" dirty="0">
                <a:solidFill>
                  <a:schemeClr val="bg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GB" sz="1200" dirty="0" err="1">
                <a:solidFill>
                  <a:schemeClr val="bg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</a:rPr>
              <a:t>Lluís</a:t>
            </a:r>
            <a:r>
              <a:rPr lang="en-GB" sz="1200" dirty="0">
                <a:solidFill>
                  <a:schemeClr val="bg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GB" sz="1200" dirty="0" err="1">
                <a:solidFill>
                  <a:schemeClr val="bg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</a:rPr>
              <a:t>Sert</a:t>
            </a:r>
            <a:r>
              <a:rPr lang="en-GB" sz="12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, then dean of the </a:t>
            </a:r>
            <a:r>
              <a:rPr lang="en-GB" sz="1200" dirty="0">
                <a:solidFill>
                  <a:schemeClr val="bg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</a:rPr>
              <a:t>Harvard Graduate School of Design</a:t>
            </a:r>
            <a:r>
              <a:rPr lang="en-GB" sz="12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.  </a:t>
            </a:r>
            <a:endParaRPr sz="1200">
              <a:solidFill>
                <a:schemeClr val="bg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73" name="Google Shape;173;p27"/>
          <p:cNvSpPr txBox="1"/>
          <p:nvPr/>
        </p:nvSpPr>
        <p:spPr>
          <a:xfrm>
            <a:off x="209550" y="3387400"/>
            <a:ext cx="2280000" cy="16755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397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Located in: </a:t>
            </a:r>
            <a:r>
              <a:rPr lang="en-GB" sz="1200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Harvard University</a:t>
            </a:r>
            <a:endParaRPr sz="1200" b="1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1397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Address : 24 Quincy St, Cambridge, MA 02138, United States</a:t>
            </a:r>
            <a:endParaRPr sz="12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1397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Opened since: </a:t>
            </a:r>
            <a:r>
              <a:rPr lang="en-GB" sz="1200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1963</a:t>
            </a:r>
            <a:endParaRPr sz="1200" b="1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1397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74" name="Google Shape;17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7625" y="131800"/>
            <a:ext cx="2378225" cy="17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 rotWithShape="1">
          <a:blip r:embed="rId6">
            <a:alphaModFix/>
          </a:blip>
          <a:srcRect l="36295" t="34328" r="28283" b="23622"/>
          <a:stretch/>
        </p:blipFill>
        <p:spPr>
          <a:xfrm>
            <a:off x="209550" y="1897250"/>
            <a:ext cx="2280001" cy="152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7"/>
          <p:cNvSpPr txBox="1"/>
          <p:nvPr/>
        </p:nvSpPr>
        <p:spPr>
          <a:xfrm>
            <a:off x="5629850" y="131800"/>
            <a:ext cx="3351300" cy="48501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Le Corbusier was a </a:t>
            </a:r>
            <a:r>
              <a:rPr lang="en-GB" sz="1000" dirty="0">
                <a:solidFill>
                  <a:srgbClr val="FFFFFF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</a:rPr>
              <a:t>Swiss</a:t>
            </a:r>
            <a:r>
              <a:rPr lang="en-GB" sz="1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-</a:t>
            </a:r>
            <a:r>
              <a:rPr lang="en-GB" sz="1000" dirty="0">
                <a:solidFill>
                  <a:srgbClr val="FFFFFF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</a:rPr>
              <a:t>French</a:t>
            </a:r>
            <a:r>
              <a:rPr lang="en-GB" sz="1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architect, designer, painter, </a:t>
            </a:r>
            <a:r>
              <a:rPr lang="en-GB" sz="1000" dirty="0">
                <a:solidFill>
                  <a:srgbClr val="FFFFFF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</a:rPr>
              <a:t>urban planner</a:t>
            </a:r>
            <a:r>
              <a:rPr lang="en-GB" sz="1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writer, and one of the pioneers of what is now called </a:t>
            </a:r>
            <a:r>
              <a:rPr lang="en-GB" sz="1000" dirty="0">
                <a:solidFill>
                  <a:srgbClr val="FFFFFF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</a:rPr>
              <a:t>modern architecture</a:t>
            </a:r>
            <a:r>
              <a:rPr lang="en-GB" sz="1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Designed to be home to Harvard's visual arts, the Carpenter </a:t>
            </a:r>
            <a:r>
              <a:rPr lang="en-GB" sz="1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Center</a:t>
            </a:r>
            <a:r>
              <a:rPr lang="en-GB" sz="1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houses large open studio spaces for students to work and showcase their art. For Corbusier, the Carpenter </a:t>
            </a:r>
            <a:r>
              <a:rPr lang="en-GB" sz="1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Center</a:t>
            </a:r>
            <a:r>
              <a:rPr lang="en-GB" sz="1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was meant to be the synthesis of the arts where architecture would join with painting, sculpture, photography, and film. </a:t>
            </a: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The Carpenter </a:t>
            </a:r>
            <a:r>
              <a:rPr lang="en-GB" sz="1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Center</a:t>
            </a:r>
            <a:r>
              <a:rPr lang="en-GB" sz="1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is a mix of </a:t>
            </a:r>
            <a:r>
              <a:rPr lang="en-GB" sz="1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Corbusier's</a:t>
            </a:r>
            <a:r>
              <a:rPr lang="en-GB" sz="1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earlier works with the typical </a:t>
            </a:r>
            <a:r>
              <a:rPr lang="en-GB" sz="1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beton</a:t>
            </a:r>
            <a:r>
              <a:rPr lang="en-GB" sz="1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-brut concrete, angled </a:t>
            </a:r>
            <a:r>
              <a:rPr lang="en-GB" sz="1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brise</a:t>
            </a:r>
            <a:r>
              <a:rPr lang="en-GB" sz="1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GB" sz="1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soleils</a:t>
            </a:r>
            <a:r>
              <a:rPr lang="en-GB" sz="1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that were used in Chandigarh, and </a:t>
            </a:r>
            <a:r>
              <a:rPr lang="en-GB" sz="1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ondulatoires</a:t>
            </a:r>
            <a:r>
              <a:rPr lang="en-GB" sz="1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found in La </a:t>
            </a:r>
            <a:r>
              <a:rPr lang="en-GB" sz="1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Tourette</a:t>
            </a:r>
            <a:r>
              <a:rPr lang="en-GB" sz="1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were implemented into the </a:t>
            </a:r>
            <a:r>
              <a:rPr lang="en-GB" sz="1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centers</a:t>
            </a:r>
            <a:r>
              <a:rPr lang="en-GB" sz="1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facade system.</a:t>
            </a:r>
            <a:r>
              <a:rPr lang="en-GB" sz="11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  <a:endParaRPr sz="115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77" name="Google Shape;17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41300" y="1897250"/>
            <a:ext cx="3128402" cy="22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3.aac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2117075" y="467780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" name="Google Shape;624;p54"/>
          <p:cNvGrpSpPr/>
          <p:nvPr/>
        </p:nvGrpSpPr>
        <p:grpSpPr>
          <a:xfrm>
            <a:off x="5736415" y="929997"/>
            <a:ext cx="2983826" cy="2443061"/>
            <a:chOff x="3033133" y="1198100"/>
            <a:chExt cx="3317943" cy="2750575"/>
          </a:xfrm>
        </p:grpSpPr>
        <p:sp>
          <p:nvSpPr>
            <p:cNvPr id="625" name="Google Shape;625;p54"/>
            <p:cNvSpPr/>
            <p:nvPr/>
          </p:nvSpPr>
          <p:spPr>
            <a:xfrm>
              <a:off x="3271198" y="1463313"/>
              <a:ext cx="2599200" cy="1998900"/>
            </a:xfrm>
            <a:prstGeom prst="triangle">
              <a:avLst>
                <a:gd name="adj" fmla="val 50000"/>
              </a:avLst>
            </a:prstGeom>
            <a:solidFill>
              <a:srgbClr val="D686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6" name="Google Shape;626;p54"/>
            <p:cNvGrpSpPr/>
            <p:nvPr/>
          </p:nvGrpSpPr>
          <p:grpSpPr>
            <a:xfrm>
              <a:off x="3600376" y="3159725"/>
              <a:ext cx="2750700" cy="788950"/>
              <a:chOff x="3600376" y="3159725"/>
              <a:chExt cx="2750700" cy="788950"/>
            </a:xfrm>
          </p:grpSpPr>
          <p:sp>
            <p:nvSpPr>
              <p:cNvPr id="627" name="Google Shape;627;p54"/>
              <p:cNvSpPr/>
              <p:nvPr/>
            </p:nvSpPr>
            <p:spPr>
              <a:xfrm rot="10800000">
                <a:off x="3698064" y="3575617"/>
                <a:ext cx="1740900" cy="125400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761E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54"/>
              <p:cNvSpPr txBox="1"/>
              <p:nvPr/>
            </p:nvSpPr>
            <p:spPr>
              <a:xfrm rot="375">
                <a:off x="3600526" y="3655725"/>
                <a:ext cx="2750400" cy="29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1">
                    <a:solidFill>
                      <a:srgbClr val="761E86"/>
                    </a:solidFill>
                    <a:highlight>
                      <a:srgbClr val="FFFFFF"/>
                    </a:highlight>
                    <a:latin typeface="Roboto"/>
                    <a:ea typeface="Roboto"/>
                    <a:cs typeface="Roboto"/>
                    <a:sym typeface="Roboto"/>
                  </a:rPr>
                  <a:t>PENGATURAN AKTIVITAS</a:t>
                </a:r>
                <a:endParaRPr sz="1200">
                  <a:solidFill>
                    <a:srgbClr val="761E86"/>
                  </a:solidFill>
                  <a:highlight>
                    <a:srgbClr val="FFFFFF"/>
                  </a:highlight>
                </a:endParaRPr>
              </a:p>
            </p:txBody>
          </p:sp>
          <p:sp>
            <p:nvSpPr>
              <p:cNvPr id="629" name="Google Shape;629;p54"/>
              <p:cNvSpPr/>
              <p:nvPr/>
            </p:nvSpPr>
            <p:spPr>
              <a:xfrm>
                <a:off x="5582733" y="3159725"/>
                <a:ext cx="565200" cy="565500"/>
              </a:xfrm>
              <a:prstGeom prst="ellipse">
                <a:avLst/>
              </a:prstGeom>
              <a:solidFill>
                <a:srgbClr val="761E86"/>
              </a:solidFill>
              <a:ln>
                <a:noFill/>
              </a:ln>
              <a:effectLst>
                <a:outerShdw blurRad="57150" dist="19050" dir="5400000" algn="bl" rotWithShape="0">
                  <a:srgbClr val="212121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03</a:t>
                </a: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630" name="Google Shape;630;p54"/>
            <p:cNvGrpSpPr/>
            <p:nvPr/>
          </p:nvGrpSpPr>
          <p:grpSpPr>
            <a:xfrm>
              <a:off x="3033133" y="1525710"/>
              <a:ext cx="1249592" cy="2199515"/>
              <a:chOff x="3033133" y="1525710"/>
              <a:chExt cx="1249592" cy="2199515"/>
            </a:xfrm>
          </p:grpSpPr>
          <p:sp>
            <p:nvSpPr>
              <p:cNvPr id="631" name="Google Shape;631;p54"/>
              <p:cNvSpPr/>
              <p:nvPr/>
            </p:nvSpPr>
            <p:spPr>
              <a:xfrm rot="-3360517">
                <a:off x="2960437" y="2297046"/>
                <a:ext cx="1629676" cy="125310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922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54"/>
              <p:cNvSpPr txBox="1"/>
              <p:nvPr/>
            </p:nvSpPr>
            <p:spPr>
              <a:xfrm rot="-3365016">
                <a:off x="2786718" y="2151658"/>
                <a:ext cx="1664030" cy="2928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1">
                    <a:solidFill>
                      <a:srgbClr val="9225A5"/>
                    </a:solidFill>
                    <a:highlight>
                      <a:srgbClr val="FFFFFF"/>
                    </a:highlight>
                    <a:latin typeface="Roboto"/>
                    <a:ea typeface="Roboto"/>
                    <a:cs typeface="Roboto"/>
                    <a:sym typeface="Roboto"/>
                  </a:rPr>
                  <a:t>ALUR AKTIVITAS</a:t>
                </a:r>
                <a:endParaRPr sz="1200">
                  <a:solidFill>
                    <a:srgbClr val="9225A5"/>
                  </a:solidFill>
                  <a:highlight>
                    <a:srgbClr val="FFFFFF"/>
                  </a:highlight>
                </a:endParaRPr>
              </a:p>
            </p:txBody>
          </p:sp>
          <p:sp>
            <p:nvSpPr>
              <p:cNvPr id="633" name="Google Shape;633;p54"/>
              <p:cNvSpPr/>
              <p:nvPr/>
            </p:nvSpPr>
            <p:spPr>
              <a:xfrm>
                <a:off x="3058183" y="3159725"/>
                <a:ext cx="565200" cy="565500"/>
              </a:xfrm>
              <a:prstGeom prst="ellipse">
                <a:avLst/>
              </a:prstGeom>
              <a:solidFill>
                <a:srgbClr val="9225A5"/>
              </a:solidFill>
              <a:ln>
                <a:noFill/>
              </a:ln>
              <a:effectLst>
                <a:outerShdw blurRad="57150" dist="19050" dir="5400000" algn="bl" rotWithShape="0">
                  <a:srgbClr val="212121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01</a:t>
                </a: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634" name="Google Shape;634;p54"/>
            <p:cNvGrpSpPr/>
            <p:nvPr/>
          </p:nvGrpSpPr>
          <p:grpSpPr>
            <a:xfrm>
              <a:off x="4288708" y="1198100"/>
              <a:ext cx="1767434" cy="1861998"/>
              <a:chOff x="4288708" y="1198100"/>
              <a:chExt cx="1767434" cy="1861998"/>
            </a:xfrm>
          </p:grpSpPr>
          <p:sp>
            <p:nvSpPr>
              <p:cNvPr id="635" name="Google Shape;635;p54"/>
              <p:cNvSpPr/>
              <p:nvPr/>
            </p:nvSpPr>
            <p:spPr>
              <a:xfrm rot="3420919">
                <a:off x="4575050" y="2300047"/>
                <a:ext cx="1581515" cy="125402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551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54"/>
              <p:cNvSpPr/>
              <p:nvPr/>
            </p:nvSpPr>
            <p:spPr>
              <a:xfrm>
                <a:off x="4288708" y="1198100"/>
                <a:ext cx="565200" cy="565500"/>
              </a:xfrm>
              <a:prstGeom prst="ellipse">
                <a:avLst/>
              </a:prstGeom>
              <a:solidFill>
                <a:srgbClr val="551561"/>
              </a:solidFill>
              <a:ln>
                <a:noFill/>
              </a:ln>
              <a:effectLst>
                <a:outerShdw blurRad="57150" dist="19050" dir="5400000" algn="bl" rotWithShape="0">
                  <a:srgbClr val="212121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02</a:t>
                </a: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637" name="Google Shape;637;p54"/>
              <p:cNvSpPr txBox="1"/>
              <p:nvPr/>
            </p:nvSpPr>
            <p:spPr>
              <a:xfrm rot="3420634">
                <a:off x="4640653" y="2101762"/>
                <a:ext cx="1673878" cy="2928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1">
                    <a:solidFill>
                      <a:srgbClr val="551561"/>
                    </a:solidFill>
                    <a:highlight>
                      <a:srgbClr val="FFFFFF"/>
                    </a:highlight>
                    <a:latin typeface="Roboto"/>
                    <a:ea typeface="Roboto"/>
                    <a:cs typeface="Roboto"/>
                    <a:sym typeface="Roboto"/>
                  </a:rPr>
                  <a:t>POSISI AKTIVITAS</a:t>
                </a:r>
                <a:endParaRPr sz="1200">
                  <a:solidFill>
                    <a:srgbClr val="FFFFFF"/>
                  </a:solidFill>
                  <a:highlight>
                    <a:srgbClr val="FFFFFF"/>
                  </a:highlight>
                </a:endParaRPr>
              </a:p>
            </p:txBody>
          </p:sp>
        </p:grpSp>
      </p:grpSp>
      <p:sp>
        <p:nvSpPr>
          <p:cNvPr id="638" name="Google Shape;638;p54"/>
          <p:cNvSpPr txBox="1">
            <a:spLocks noGrp="1"/>
          </p:cNvSpPr>
          <p:nvPr>
            <p:ph type="title"/>
          </p:nvPr>
        </p:nvSpPr>
        <p:spPr>
          <a:xfrm>
            <a:off x="3438500" y="299925"/>
            <a:ext cx="734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latin typeface="Helvetica Neue"/>
                <a:ea typeface="Helvetica Neue"/>
                <a:cs typeface="Helvetica Neue"/>
                <a:sym typeface="Helvetica Neue"/>
              </a:rPr>
              <a:t>KOMPOSISI :</a:t>
            </a:r>
            <a:r>
              <a:rPr lang="en-GB" sz="1400"/>
              <a:t> </a:t>
            </a:r>
            <a:r>
              <a:rPr lang="en-GB" sz="1400">
                <a:latin typeface="Helvetica Neue"/>
                <a:ea typeface="Helvetica Neue"/>
                <a:cs typeface="Helvetica Neue"/>
                <a:sym typeface="Helvetica Neue"/>
              </a:rPr>
              <a:t>RUANG AKTIVITAS</a:t>
            </a: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39" name="Google Shape;639;p54"/>
          <p:cNvCxnSpPr>
            <a:stCxn id="640" idx="6"/>
            <a:endCxn id="641" idx="2"/>
          </p:cNvCxnSpPr>
          <p:nvPr/>
        </p:nvCxnSpPr>
        <p:spPr>
          <a:xfrm>
            <a:off x="1522580" y="2307159"/>
            <a:ext cx="581100" cy="845400"/>
          </a:xfrm>
          <a:prstGeom prst="bentConnector3">
            <a:avLst>
              <a:gd name="adj1" fmla="val 49995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2" name="Google Shape;642;p54"/>
          <p:cNvCxnSpPr>
            <a:stCxn id="640" idx="6"/>
            <a:endCxn id="643" idx="2"/>
          </p:cNvCxnSpPr>
          <p:nvPr/>
        </p:nvCxnSpPr>
        <p:spPr>
          <a:xfrm rot="10800000" flipH="1">
            <a:off x="1522580" y="1580259"/>
            <a:ext cx="581100" cy="726900"/>
          </a:xfrm>
          <a:prstGeom prst="bentConnector3">
            <a:avLst>
              <a:gd name="adj1" fmla="val 49995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4" name="Google Shape;644;p54"/>
          <p:cNvCxnSpPr>
            <a:stCxn id="645" idx="3"/>
            <a:endCxn id="646" idx="2"/>
          </p:cNvCxnSpPr>
          <p:nvPr/>
        </p:nvCxnSpPr>
        <p:spPr>
          <a:xfrm rot="10800000" flipH="1">
            <a:off x="3226422" y="1224968"/>
            <a:ext cx="485100" cy="355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7" name="Google Shape;647;p54"/>
          <p:cNvCxnSpPr>
            <a:stCxn id="645" idx="3"/>
            <a:endCxn id="648" idx="2"/>
          </p:cNvCxnSpPr>
          <p:nvPr/>
        </p:nvCxnSpPr>
        <p:spPr>
          <a:xfrm>
            <a:off x="3226422" y="1580168"/>
            <a:ext cx="485100" cy="4620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49" name="Google Shape;649;p54"/>
          <p:cNvGrpSpPr/>
          <p:nvPr/>
        </p:nvGrpSpPr>
        <p:grpSpPr>
          <a:xfrm>
            <a:off x="3711619" y="1101100"/>
            <a:ext cx="1122610" cy="247923"/>
            <a:chOff x="5592550" y="1018950"/>
            <a:chExt cx="1356300" cy="319200"/>
          </a:xfrm>
        </p:grpSpPr>
        <p:sp>
          <p:nvSpPr>
            <p:cNvPr id="650" name="Google Shape;650;p54"/>
            <p:cNvSpPr/>
            <p:nvPr/>
          </p:nvSpPr>
          <p:spPr>
            <a:xfrm>
              <a:off x="5766550" y="10189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EFEFEF"/>
                  </a:solidFill>
                  <a:latin typeface="Roboto"/>
                  <a:ea typeface="Roboto"/>
                  <a:cs typeface="Roboto"/>
                  <a:sym typeface="Roboto"/>
                </a:rPr>
                <a:t>PERSYARATAN RUANG INTERNAL</a:t>
              </a:r>
              <a:endParaRPr sz="11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46" name="Google Shape;646;p54"/>
            <p:cNvSpPr/>
            <p:nvPr/>
          </p:nvSpPr>
          <p:spPr>
            <a:xfrm>
              <a:off x="5592550" y="1091550"/>
              <a:ext cx="174000" cy="1740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FEFEF"/>
                </a:solidFill>
              </a:endParaRPr>
            </a:p>
          </p:txBody>
        </p:sp>
      </p:grpSp>
      <p:grpSp>
        <p:nvGrpSpPr>
          <p:cNvPr id="651" name="Google Shape;651;p54"/>
          <p:cNvGrpSpPr/>
          <p:nvPr/>
        </p:nvGrpSpPr>
        <p:grpSpPr>
          <a:xfrm>
            <a:off x="2103812" y="1456207"/>
            <a:ext cx="1122610" cy="247923"/>
            <a:chOff x="3650050" y="1476150"/>
            <a:chExt cx="1356300" cy="319200"/>
          </a:xfrm>
        </p:grpSpPr>
        <p:sp>
          <p:nvSpPr>
            <p:cNvPr id="645" name="Google Shape;645;p54"/>
            <p:cNvSpPr/>
            <p:nvPr/>
          </p:nvSpPr>
          <p:spPr>
            <a:xfrm>
              <a:off x="3824050" y="14761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EFEFEF"/>
                  </a:solidFill>
                  <a:latin typeface="Roboto"/>
                  <a:ea typeface="Roboto"/>
                  <a:cs typeface="Roboto"/>
                  <a:sym typeface="Roboto"/>
                </a:rPr>
                <a:t>KLASIFIKASI AKTIVITAS</a:t>
              </a:r>
              <a:endParaRPr sz="11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43" name="Google Shape;643;p54"/>
            <p:cNvSpPr/>
            <p:nvPr/>
          </p:nvSpPr>
          <p:spPr>
            <a:xfrm>
              <a:off x="3650050" y="1548750"/>
              <a:ext cx="174000" cy="1740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FEFEF"/>
                </a:solidFill>
              </a:endParaRPr>
            </a:p>
          </p:txBody>
        </p:sp>
      </p:grpSp>
      <p:grpSp>
        <p:nvGrpSpPr>
          <p:cNvPr id="652" name="Google Shape;652;p54"/>
          <p:cNvGrpSpPr/>
          <p:nvPr/>
        </p:nvGrpSpPr>
        <p:grpSpPr>
          <a:xfrm>
            <a:off x="395025" y="2183198"/>
            <a:ext cx="1127555" cy="247923"/>
            <a:chOff x="1596750" y="2412150"/>
            <a:chExt cx="1362275" cy="319200"/>
          </a:xfrm>
        </p:grpSpPr>
        <p:sp>
          <p:nvSpPr>
            <p:cNvPr id="653" name="Google Shape;653;p54"/>
            <p:cNvSpPr/>
            <p:nvPr/>
          </p:nvSpPr>
          <p:spPr>
            <a:xfrm>
              <a:off x="1596750" y="24121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EFEFEF"/>
                  </a:solidFill>
                  <a:latin typeface="Roboto"/>
                  <a:ea typeface="Roboto"/>
                  <a:cs typeface="Roboto"/>
                  <a:sym typeface="Roboto"/>
                </a:rPr>
                <a:t>JUMLAH AKTIVITAS</a:t>
              </a:r>
              <a:endParaRPr sz="11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40" name="Google Shape;640;p54"/>
            <p:cNvSpPr/>
            <p:nvPr/>
          </p:nvSpPr>
          <p:spPr>
            <a:xfrm>
              <a:off x="2785025" y="2484750"/>
              <a:ext cx="174000" cy="174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FEFEF"/>
                </a:solidFill>
              </a:endParaRPr>
            </a:p>
          </p:txBody>
        </p:sp>
      </p:grpSp>
      <p:grpSp>
        <p:nvGrpSpPr>
          <p:cNvPr id="654" name="Google Shape;654;p54"/>
          <p:cNvGrpSpPr/>
          <p:nvPr/>
        </p:nvGrpSpPr>
        <p:grpSpPr>
          <a:xfrm>
            <a:off x="2103812" y="3028551"/>
            <a:ext cx="1122610" cy="247923"/>
            <a:chOff x="3650050" y="3348150"/>
            <a:chExt cx="1356300" cy="319200"/>
          </a:xfrm>
        </p:grpSpPr>
        <p:sp>
          <p:nvSpPr>
            <p:cNvPr id="655" name="Google Shape;655;p54"/>
            <p:cNvSpPr/>
            <p:nvPr/>
          </p:nvSpPr>
          <p:spPr>
            <a:xfrm>
              <a:off x="3824050" y="33481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EFEFEF"/>
                  </a:solidFill>
                  <a:latin typeface="Roboto"/>
                  <a:ea typeface="Roboto"/>
                  <a:cs typeface="Roboto"/>
                  <a:sym typeface="Roboto"/>
                </a:rPr>
                <a:t>KEBUTUHAN LUAS RUANG</a:t>
              </a:r>
              <a:endParaRPr sz="11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41" name="Google Shape;641;p54"/>
            <p:cNvSpPr/>
            <p:nvPr/>
          </p:nvSpPr>
          <p:spPr>
            <a:xfrm>
              <a:off x="3650050" y="3420750"/>
              <a:ext cx="174000" cy="1740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FEFEF"/>
                </a:solidFill>
              </a:endParaRPr>
            </a:p>
          </p:txBody>
        </p:sp>
      </p:grpSp>
      <p:grpSp>
        <p:nvGrpSpPr>
          <p:cNvPr id="656" name="Google Shape;656;p54"/>
          <p:cNvGrpSpPr/>
          <p:nvPr/>
        </p:nvGrpSpPr>
        <p:grpSpPr>
          <a:xfrm>
            <a:off x="3711619" y="1929676"/>
            <a:ext cx="1122610" cy="247923"/>
            <a:chOff x="5592550" y="1933350"/>
            <a:chExt cx="1356300" cy="319200"/>
          </a:xfrm>
        </p:grpSpPr>
        <p:sp>
          <p:nvSpPr>
            <p:cNvPr id="657" name="Google Shape;657;p54"/>
            <p:cNvSpPr/>
            <p:nvPr/>
          </p:nvSpPr>
          <p:spPr>
            <a:xfrm>
              <a:off x="5766550" y="19333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EFEFEF"/>
                  </a:solidFill>
                  <a:latin typeface="Roboto"/>
                  <a:ea typeface="Roboto"/>
                  <a:cs typeface="Roboto"/>
                  <a:sym typeface="Roboto"/>
                </a:rPr>
                <a:t>PERSYARATAN RUANG EKSTERNAL</a:t>
              </a:r>
              <a:endParaRPr sz="11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48" name="Google Shape;648;p54"/>
            <p:cNvSpPr/>
            <p:nvPr/>
          </p:nvSpPr>
          <p:spPr>
            <a:xfrm>
              <a:off x="5592550" y="1991250"/>
              <a:ext cx="174000" cy="1740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FEFEF"/>
                </a:solidFill>
              </a:endParaRPr>
            </a:p>
          </p:txBody>
        </p:sp>
      </p:grpSp>
      <p:sp>
        <p:nvSpPr>
          <p:cNvPr id="658" name="Google Shape;658;p54"/>
          <p:cNvSpPr txBox="1"/>
          <p:nvPr/>
        </p:nvSpPr>
        <p:spPr>
          <a:xfrm>
            <a:off x="447277" y="1171505"/>
            <a:ext cx="2732100" cy="152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54"/>
          <p:cNvSpPr txBox="1">
            <a:spLocks noGrp="1"/>
          </p:cNvSpPr>
          <p:nvPr>
            <p:ph type="ctrTitle" idx="4294967295"/>
          </p:nvPr>
        </p:nvSpPr>
        <p:spPr>
          <a:xfrm>
            <a:off x="734250" y="289800"/>
            <a:ext cx="6648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latin typeface="Helvetica Neue"/>
                <a:ea typeface="Helvetica Neue"/>
                <a:cs typeface="Helvetica Neue"/>
                <a:sym typeface="Helvetica Neue"/>
              </a:rPr>
              <a:t>PROPERTI</a:t>
            </a:r>
            <a:r>
              <a:rPr lang="en-GB" sz="1400">
                <a:latin typeface="Helvetica Neue"/>
                <a:ea typeface="Helvetica Neue"/>
                <a:cs typeface="Helvetica Neue"/>
                <a:sym typeface="Helvetica Neue"/>
              </a:rPr>
              <a:t>: RUANG AKTIVITAS</a:t>
            </a: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60" name="Google Shape;660;p54"/>
          <p:cNvCxnSpPr/>
          <p:nvPr/>
        </p:nvCxnSpPr>
        <p:spPr>
          <a:xfrm rot="5400000" flipH="1">
            <a:off x="3080550" y="2928775"/>
            <a:ext cx="726900" cy="1806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1" name="Google Shape;661;p54"/>
          <p:cNvCxnSpPr/>
          <p:nvPr/>
        </p:nvCxnSpPr>
        <p:spPr>
          <a:xfrm rot="-5400000">
            <a:off x="5158650" y="2657275"/>
            <a:ext cx="726900" cy="2349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2" name="Google Shape;662;p54"/>
          <p:cNvSpPr/>
          <p:nvPr/>
        </p:nvSpPr>
        <p:spPr>
          <a:xfrm>
            <a:off x="1462375" y="4219700"/>
            <a:ext cx="6142800" cy="652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</a:rPr>
              <a:t>ZONASI RUANG AKTIVITAS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41" name="Kesimpulan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070610" y="36195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66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55"/>
          <p:cNvSpPr txBox="1"/>
          <p:nvPr/>
        </p:nvSpPr>
        <p:spPr>
          <a:xfrm>
            <a:off x="1143000" y="90657"/>
            <a:ext cx="37017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 err="1">
                <a:solidFill>
                  <a:srgbClr val="1B1B1B"/>
                </a:solidFill>
                <a:latin typeface="Arimo"/>
                <a:ea typeface="Arimo"/>
                <a:cs typeface="Arimo"/>
                <a:sym typeface="Arimo"/>
              </a:rPr>
              <a:t>Referensi</a:t>
            </a:r>
            <a:endParaRPr sz="4000">
              <a:solidFill>
                <a:srgbClr val="1B1B1B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68" name="Google Shape;668;p55"/>
          <p:cNvSpPr txBox="1"/>
          <p:nvPr/>
        </p:nvSpPr>
        <p:spPr>
          <a:xfrm>
            <a:off x="1143000" y="680255"/>
            <a:ext cx="7742400" cy="3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800" u="sng" dirty="0">
                <a:solidFill>
                  <a:schemeClr val="hlink"/>
                </a:solidFill>
                <a:latin typeface="Arimo" charset="0"/>
                <a:ea typeface="Arimo" charset="0"/>
                <a:cs typeface="Arimo" charset="0"/>
                <a:sym typeface="Arimo"/>
                <a:hlinkClick r:id="rId4"/>
              </a:rPr>
              <a:t>https://www.google.com/search?q=Carpenter+Center+for+the+Visual+Arts&amp;safe=strict&amp;stick=H4sIAAAAAAAAAONgecSYyi3w8sc9YamYSWtOXmMM4-IKzsgvd80rySypFPLgYoOyZLh4pTj1c_UNDCsLUyw0GKS4uRBcKQUlLt4PWxwlRXkuzbmqJcTpeeVim0v5407Bd8vb0vw5biTzLGJVcU4sKkjNK0ktUnCGUGn5RQolGakKYZnFpYk5Co5FJcUApH4Bt5EAAAA&amp;sxsrf=ALeKk010OrJpAIFtieJt9-aduFfk9QSSOg:1586499013176&amp;source=lnms&amp;tbm=isch&amp;sa=X&amp;ved=2ahUKEwjqoPewmd3oAhWVfn0KHVK9A_0Q_AUoAXoECCIQAw&amp;biw=1440&amp;bih=724#imgrc=75AuuXCESIL4LM</a:t>
            </a:r>
            <a:endParaRPr sz="800">
              <a:latin typeface="Arimo" charset="0"/>
              <a:ea typeface="Arimo" charset="0"/>
              <a:cs typeface="Arimo" charset="0"/>
              <a:sym typeface="Arim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800" u="sng" dirty="0">
                <a:solidFill>
                  <a:schemeClr val="hlink"/>
                </a:solidFill>
                <a:latin typeface="Arimo" charset="0"/>
                <a:ea typeface="Arimo" charset="0"/>
                <a:cs typeface="Arimo" charset="0"/>
                <a:sym typeface="Arimo"/>
                <a:hlinkClick r:id="rId4"/>
              </a:rPr>
              <a:t>https://www.google.com/search?q=Carpenter+Center+for+the+Visual+Arts&amp;safe=strict&amp;stick=H4sIAAAAAAAAAONgecSYyi3w8sc9YamYSWtOXmMM4-IKzsgvd80rySypFPLgYoOyZLh4pTj1c_UNDCsLUyw0GKS4uRBcKQUlLt4PWxwlRXkuzbmqJcTpeeVim0v5407Bd8vb0vw5biTzLGJVcU4sKkjNK0ktUnCGUGn5RQolGakKYZnFpYk5Co5FJcUApH4Bt5EAAAA&amp;sxsrf=ALeKk010OrJpAIFtieJt9-aduFfk9QSSOg:1586499013176&amp;source=lnms&amp;tbm=isch&amp;sa=X&amp;ved=2ahUKEwjqoPewmd3oAhWVfn0KHVK9A_0Q_AUoAXoECCIQAw&amp;biw=1440&amp;bih=724#imgrc=75AuuXCESIL4LM&amp;imgdii=EYiZCRRTjicT9M</a:t>
            </a:r>
            <a:endParaRPr sz="800">
              <a:latin typeface="Arimo" charset="0"/>
              <a:ea typeface="Arimo" charset="0"/>
              <a:cs typeface="Arimo" charset="0"/>
              <a:sym typeface="Arim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800" u="sng" dirty="0">
                <a:solidFill>
                  <a:schemeClr val="hlink"/>
                </a:solidFill>
                <a:latin typeface="Arimo" charset="0"/>
                <a:ea typeface="Arimo" charset="0"/>
                <a:cs typeface="Arimo" charset="0"/>
                <a:sym typeface="Arimo"/>
                <a:hlinkClick r:id="rId4"/>
              </a:rPr>
              <a:t>https://www.google.com/search?q=Carpenter+Center+for+the+Visual+Arts&amp;safe=strict&amp;stick=H4sIAAAAAAAAAONgecSYyi3w8sc9YamYSWtOXmMM4-IKzsgvd80rySypFPLgYoOyZLh4pTj1c_UNDCsLUyw0GKS4uRBcKQUlLt4PWxwlRXkuzbmqJcTpeeVim0v5407Bd8vb0vw5biTzLGJVcU4sKkjNK0ktUnCGUGn5RQolGakKYZnFpYk5Co5FJcUApH4Bt5EAAAA&amp;sxsrf=ALeKk010OrJpAIFtieJt9-aduFfk9QSSOg:1586499013176&amp;source=lnms&amp;tbm=isch&amp;sa=X&amp;ved=2ahUKEwjqoPewmd3oAhWVfn0KHVK9A_0Q_AUoAXoECCIQAw&amp;biw=1440&amp;bih=724#imgrc=EYiZCRRTjicT9M&amp;imgdii=q1R2fcMsZDh7PM</a:t>
            </a:r>
            <a:endParaRPr sz="800">
              <a:latin typeface="Arimo" charset="0"/>
              <a:ea typeface="Arimo" charset="0"/>
              <a:cs typeface="Arimo" charset="0"/>
              <a:sym typeface="Arim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800" u="sng" dirty="0">
                <a:solidFill>
                  <a:schemeClr val="hlink"/>
                </a:solidFill>
                <a:latin typeface="Arimo" charset="0"/>
                <a:ea typeface="Arimo" charset="0"/>
                <a:cs typeface="Arimo" charset="0"/>
                <a:sym typeface="Arimo"/>
                <a:hlinkClick r:id="rId4"/>
              </a:rPr>
              <a:t>https://www.google.com/search?q=Carpenter+Center+for+the+Visual+Arts&amp;safe=strict&amp;stick=H4sIAAAAAAAAAONgecSYyi3w8sc9YamYSWtOXmMM4-IKzsgvd80rySypFPLgYoOyZLh4pTj1c_UNDCsLUyw0GKS4uRBcKQUlLt4PWxwlRXkuzbmqJcTpeeVim0v5407Bd8vb0vw5biTzLGJVcU4sKkjNK0ktUnCGUGn5RQolGakKYZnFpYk5Co5FJcUApH4Bt5EAAAA&amp;sxsrf=ALeKk010OrJpAIFtieJt9-aduFfk9QSSOg:1586499013176&amp;source=lnms&amp;tbm=isch&amp;sa=X&amp;ved=2ahUKEwjqoPewmd3oAhWVfn0KHVK9A_0Q_AUoAXoECCIQAw&amp;biw=1440&amp;bih=724#imgrc=75AuuXCESIL4LM&amp;imgdii=6HdS9S3fFUCDHM</a:t>
            </a:r>
            <a:endParaRPr sz="800">
              <a:latin typeface="Arimo" charset="0"/>
              <a:ea typeface="Arimo" charset="0"/>
              <a:cs typeface="Arimo" charset="0"/>
              <a:sym typeface="Arim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800" u="sng" dirty="0">
                <a:solidFill>
                  <a:schemeClr val="hlink"/>
                </a:solidFill>
                <a:latin typeface="Arimo" charset="0"/>
                <a:ea typeface="Arimo" charset="0"/>
                <a:cs typeface="Arimo" charset="0"/>
                <a:sym typeface="Arimo"/>
                <a:hlinkClick r:id="rId4"/>
              </a:rPr>
              <a:t>https://www.google.com/search?q=Carpenter+Center+for+the+Visual+Arts&amp;safe=strict&amp;stick=H4sIAAAAAAAAAONgecSYyi3w8sc9YamYSWtOXmMM4-IKzsgvd80rySypFPLgYoOyZLh4pTj1c_UNDCsLUyw0GKS4uRBcKQUlLt4PWxwlRXkuzbmqJcTpeeVim0v5407Bd8vb0vw5biTzLGJVcU4sKkjNK0ktUnCGUGn5RQolGakKYZnFpYk5Co5FJcUApH4Bt5EAAAA&amp;sxsrf=ALeKk010OrJpAIFtieJt9-aduFfk9QSSOg:1586499013176&amp;source=lnms&amp;tbm=isch&amp;sa=X&amp;ved=2ahUKEwjqoPewmd3oAhWVfn0KHVK9A_0Q_AUoAXoECCIQAw&amp;biw=1440&amp;bih=724#imgrc=6HdS9S3fFUCDHM&amp;imgdii=mZONTPrq7s4B-M</a:t>
            </a:r>
            <a:endParaRPr sz="800">
              <a:latin typeface="Arimo" charset="0"/>
              <a:ea typeface="Arimo" charset="0"/>
              <a:cs typeface="Arimo" charset="0"/>
              <a:sym typeface="Arim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800" u="sng" dirty="0">
                <a:solidFill>
                  <a:schemeClr val="hlink"/>
                </a:solidFill>
                <a:latin typeface="Arimo" charset="0"/>
                <a:ea typeface="Arimo" charset="0"/>
                <a:cs typeface="Arimo" charset="0"/>
                <a:sym typeface="Arimo"/>
                <a:hlinkClick r:id="rId5"/>
              </a:rPr>
              <a:t>https://www.archdaily.com/119384/ad-classics-carpenter-center-for-the-visual-arts-le-corbusier</a:t>
            </a:r>
            <a:endParaRPr sz="800">
              <a:latin typeface="Arimo" charset="0"/>
              <a:ea typeface="Arimo" charset="0"/>
              <a:cs typeface="Arimo" charset="0"/>
              <a:sym typeface="Arim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800" u="sng" dirty="0">
                <a:solidFill>
                  <a:schemeClr val="hlink"/>
                </a:solidFill>
                <a:latin typeface="Arimo" charset="0"/>
                <a:ea typeface="Arimo" charset="0"/>
                <a:cs typeface="Arimo" charset="0"/>
                <a:sym typeface="Arimo"/>
                <a:hlinkClick r:id="rId6"/>
              </a:rPr>
              <a:t>https://id.pinterest.com/pin/412994228313193582/</a:t>
            </a:r>
            <a:endParaRPr sz="800">
              <a:latin typeface="Arimo" charset="0"/>
              <a:ea typeface="Arimo" charset="0"/>
              <a:cs typeface="Arimo" charset="0"/>
              <a:sym typeface="Arim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800" u="sng" dirty="0">
                <a:solidFill>
                  <a:schemeClr val="hlink"/>
                </a:solidFill>
                <a:latin typeface="Arimo" charset="0"/>
                <a:ea typeface="Arimo" charset="0"/>
                <a:cs typeface="Arimo" charset="0"/>
                <a:sym typeface="Arimo"/>
                <a:hlinkClick r:id="rId7"/>
              </a:rPr>
              <a:t>https://id.pinterest.com/pin/358176976585229238/</a:t>
            </a:r>
            <a:endParaRPr sz="800">
              <a:latin typeface="Arimo" charset="0"/>
              <a:ea typeface="Arimo" charset="0"/>
              <a:cs typeface="Arimo" charset="0"/>
              <a:sym typeface="Arim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800" u="sng" dirty="0">
                <a:solidFill>
                  <a:schemeClr val="hlink"/>
                </a:solidFill>
                <a:latin typeface="Arimo" charset="0"/>
                <a:ea typeface="Arimo" charset="0"/>
                <a:cs typeface="Arimo" charset="0"/>
                <a:sym typeface="Arimo"/>
                <a:hlinkClick r:id="rId8"/>
              </a:rPr>
              <a:t>https://en.wikiarquitectura.com/building/carpenter-center-for-the-visual-arts/#</a:t>
            </a:r>
            <a:endParaRPr sz="800">
              <a:latin typeface="Arimo" charset="0"/>
              <a:ea typeface="Arimo" charset="0"/>
              <a:cs typeface="Arimo" charset="0"/>
              <a:sym typeface="Arim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800" u="sng" dirty="0">
                <a:solidFill>
                  <a:schemeClr val="hlink"/>
                </a:solidFill>
                <a:latin typeface="Arimo" charset="0"/>
                <a:ea typeface="Arimo" charset="0"/>
                <a:cs typeface="Arimo" charset="0"/>
                <a:sym typeface="Arimo"/>
                <a:hlinkClick r:id="rId9"/>
              </a:rPr>
              <a:t>https://issuu.com/vsuj-verasusaetae/docs/study_of_carpenter_center_le_corbus</a:t>
            </a:r>
            <a:endParaRPr sz="800">
              <a:latin typeface="Arimo" charset="0"/>
              <a:ea typeface="Arimo" charset="0"/>
              <a:cs typeface="Arimo" charset="0"/>
              <a:sym typeface="Arim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 u="sng" dirty="0">
                <a:solidFill>
                  <a:schemeClr val="hlink"/>
                </a:solidFill>
                <a:latin typeface="Arimo" charset="0"/>
                <a:ea typeface="Arimo" charset="0"/>
                <a:cs typeface="Arimo" charset="0"/>
                <a:sym typeface="Arimo"/>
                <a:hlinkClick r:id="rId10"/>
              </a:rPr>
              <a:t>https://www.slideshare.net/shalz_singh/carpenter-centre-for-visual-arts-le-corbusier</a:t>
            </a:r>
            <a:endParaRPr sz="800">
              <a:latin typeface="Arimo" charset="0"/>
              <a:ea typeface="Arimo" charset="0"/>
              <a:cs typeface="Arimo" charset="0"/>
              <a:sym typeface="Arim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Arimo" charset="0"/>
              <a:ea typeface="Arimo" charset="0"/>
              <a:cs typeface="Arimo" charset="0"/>
              <a:sym typeface="Arimo"/>
            </a:endParaRPr>
          </a:p>
        </p:txBody>
      </p:sp>
      <p:sp>
        <p:nvSpPr>
          <p:cNvPr id="669" name="Google Shape;669;p55"/>
          <p:cNvSpPr/>
          <p:nvPr/>
        </p:nvSpPr>
        <p:spPr>
          <a:xfrm>
            <a:off x="0" y="0"/>
            <a:ext cx="514350" cy="5143500"/>
          </a:xfrm>
          <a:prstGeom prst="rect">
            <a:avLst/>
          </a:prstGeom>
          <a:solidFill>
            <a:srgbClr val="1B1B1B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55"/>
          <p:cNvSpPr txBox="1"/>
          <p:nvPr/>
        </p:nvSpPr>
        <p:spPr>
          <a:xfrm rot="-5400000">
            <a:off x="-1328515" y="2519161"/>
            <a:ext cx="3171380" cy="105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90 KITCHEN AND BAR</a:t>
            </a:r>
            <a:endParaRPr sz="7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6" name="Penutup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7372120" y="4358319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title"/>
          </p:nvPr>
        </p:nvSpPr>
        <p:spPr>
          <a:xfrm>
            <a:off x="311700" y="38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mo"/>
                <a:ea typeface="Arimo"/>
                <a:cs typeface="Arimo"/>
                <a:sym typeface="Arimo"/>
              </a:rPr>
              <a:t>First Outline of The Carpenter Center</a:t>
            </a:r>
            <a:endParaRPr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83" name="Google Shape;18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3375" y="1017725"/>
            <a:ext cx="4717252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4 SL.aac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676400" y="44684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Tampilan</a:t>
            </a:r>
            <a:r>
              <a:rPr lang="en-GB" dirty="0"/>
              <a:t> 3D Carpenter </a:t>
            </a:r>
            <a:r>
              <a:rPr lang="en-GB" dirty="0" err="1"/>
              <a:t>Center</a:t>
            </a:r>
            <a:r>
              <a:rPr lang="en-GB" dirty="0"/>
              <a:t> </a:t>
            </a:r>
            <a:endParaRPr/>
          </a:p>
        </p:txBody>
      </p:sp>
      <p:pic>
        <p:nvPicPr>
          <p:cNvPr id="189" name="Google Shape;189;p29"/>
          <p:cNvPicPr preferRelativeResize="0"/>
          <p:nvPr/>
        </p:nvPicPr>
        <p:blipFill rotWithShape="1">
          <a:blip r:embed="rId4">
            <a:alphaModFix/>
          </a:blip>
          <a:srcRect l="18408" t="4262" r="16008" b="4262"/>
          <a:stretch/>
        </p:blipFill>
        <p:spPr>
          <a:xfrm>
            <a:off x="311700" y="1296262"/>
            <a:ext cx="3999900" cy="312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9"/>
          <p:cNvPicPr preferRelativeResize="0"/>
          <p:nvPr/>
        </p:nvPicPr>
        <p:blipFill rotWithShape="1">
          <a:blip r:embed="rId5">
            <a:alphaModFix/>
          </a:blip>
          <a:srcRect l="18133" t="27615" r="12387" b="10453"/>
          <a:stretch/>
        </p:blipFill>
        <p:spPr>
          <a:xfrm>
            <a:off x="4311600" y="1722613"/>
            <a:ext cx="4512826" cy="227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 rotWithShape="1">
          <a:blip r:embed="rId6">
            <a:alphaModFix/>
          </a:blip>
          <a:srcRect l="23542" t="21494" r="15291" b="23965"/>
          <a:stretch/>
        </p:blipFill>
        <p:spPr>
          <a:xfrm>
            <a:off x="4311588" y="1722625"/>
            <a:ext cx="4512826" cy="22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 rotWithShape="1">
          <a:blip r:embed="rId7">
            <a:alphaModFix/>
          </a:blip>
          <a:srcRect l="10265" t="19808" r="18442" b="16623"/>
          <a:stretch/>
        </p:blipFill>
        <p:spPr>
          <a:xfrm>
            <a:off x="4311600" y="1722625"/>
            <a:ext cx="4512826" cy="22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 rotWithShape="1">
          <a:blip r:embed="rId8">
            <a:alphaModFix/>
          </a:blip>
          <a:srcRect l="27629" t="24653" r="12747" b="22203"/>
          <a:stretch/>
        </p:blipFill>
        <p:spPr>
          <a:xfrm>
            <a:off x="4311600" y="1722626"/>
            <a:ext cx="4512826" cy="22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 rotWithShape="1">
          <a:blip r:embed="rId9">
            <a:alphaModFix/>
          </a:blip>
          <a:srcRect l="6854" t="11705" r="15601" b="19152"/>
          <a:stretch/>
        </p:blipFill>
        <p:spPr>
          <a:xfrm>
            <a:off x="4311600" y="1296250"/>
            <a:ext cx="4512826" cy="312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56.aac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332343" y="465577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;p29"/>
          <p:cNvSpPr txBox="1">
            <a:spLocks/>
          </p:cNvSpPr>
          <p:nvPr/>
        </p:nvSpPr>
        <p:spPr>
          <a:xfrm>
            <a:off x="349800" y="4640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Tampilan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3D Carpenter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Center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8" name="WhatsApp Video 2020-04-10 at 10.28.57 PM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5408" y="1235955"/>
            <a:ext cx="4638100" cy="3478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>
            <a:spLocks noGrp="1"/>
          </p:cNvSpPr>
          <p:nvPr>
            <p:ph type="title" idx="4294967295"/>
          </p:nvPr>
        </p:nvSpPr>
        <p:spPr>
          <a:xfrm>
            <a:off x="387900" y="285825"/>
            <a:ext cx="8520600" cy="572700"/>
          </a:xfrm>
          <a:prstGeom prst="rect">
            <a:avLst/>
          </a:prstGeom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</a:rPr>
              <a:t>Site-Isometry 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206" name="Google Shape;20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6475" y="858513"/>
            <a:ext cx="1899073" cy="388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1"/>
          <p:cNvPicPr preferRelativeResize="0"/>
          <p:nvPr/>
        </p:nvPicPr>
        <p:blipFill rotWithShape="1">
          <a:blip r:embed="rId5">
            <a:alphaModFix/>
          </a:blip>
          <a:srcRect l="41731" t="5527" r="12049" b="12465"/>
          <a:stretch/>
        </p:blipFill>
        <p:spPr>
          <a:xfrm>
            <a:off x="3217302" y="956402"/>
            <a:ext cx="3256776" cy="32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450" y="1010925"/>
            <a:ext cx="2446461" cy="200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-20200412-WA0010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94203" y="417103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32"/>
          <p:cNvGrpSpPr/>
          <p:nvPr/>
        </p:nvGrpSpPr>
        <p:grpSpPr>
          <a:xfrm>
            <a:off x="359593" y="937018"/>
            <a:ext cx="4079493" cy="3269459"/>
            <a:chOff x="2892200" y="1017725"/>
            <a:chExt cx="3616251" cy="2898200"/>
          </a:xfrm>
        </p:grpSpPr>
        <p:pic>
          <p:nvPicPr>
            <p:cNvPr id="214" name="Google Shape;214;p32"/>
            <p:cNvPicPr preferRelativeResize="0"/>
            <p:nvPr/>
          </p:nvPicPr>
          <p:blipFill rotWithShape="1">
            <a:blip r:embed="rId4">
              <a:alphaModFix/>
            </a:blip>
            <a:srcRect l="23163" t="4949" r="52339" b="38677"/>
            <a:stretch/>
          </p:blipFill>
          <p:spPr>
            <a:xfrm>
              <a:off x="2892200" y="1017725"/>
              <a:ext cx="2239899" cy="289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32"/>
            <p:cNvPicPr preferRelativeResize="0"/>
            <p:nvPr/>
          </p:nvPicPr>
          <p:blipFill rotWithShape="1">
            <a:blip r:embed="rId4">
              <a:alphaModFix/>
            </a:blip>
            <a:srcRect l="22647" t="78807" r="61231" b="16634"/>
            <a:stretch/>
          </p:blipFill>
          <p:spPr>
            <a:xfrm>
              <a:off x="3078375" y="3109400"/>
              <a:ext cx="1139326" cy="18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32"/>
            <p:cNvPicPr preferRelativeResize="0"/>
            <p:nvPr/>
          </p:nvPicPr>
          <p:blipFill rotWithShape="1">
            <a:blip r:embed="rId4">
              <a:alphaModFix/>
            </a:blip>
            <a:srcRect l="57364" t="27510" r="20084" b="16117"/>
            <a:stretch/>
          </p:blipFill>
          <p:spPr>
            <a:xfrm>
              <a:off x="4446300" y="1017725"/>
              <a:ext cx="2062151" cy="2898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7" name="Google Shape;217;p32"/>
          <p:cNvSpPr txBox="1">
            <a:spLocks noGrp="1"/>
          </p:cNvSpPr>
          <p:nvPr>
            <p:ph type="title"/>
          </p:nvPr>
        </p:nvSpPr>
        <p:spPr>
          <a:xfrm>
            <a:off x="3879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Plan and Five Points of Arch</a:t>
            </a:r>
            <a:endParaRPr/>
          </a:p>
        </p:txBody>
      </p:sp>
      <p:grpSp>
        <p:nvGrpSpPr>
          <p:cNvPr id="218" name="Google Shape;218;p32"/>
          <p:cNvGrpSpPr/>
          <p:nvPr/>
        </p:nvGrpSpPr>
        <p:grpSpPr>
          <a:xfrm>
            <a:off x="4667675" y="937025"/>
            <a:ext cx="4088550" cy="3269451"/>
            <a:chOff x="4362875" y="937025"/>
            <a:chExt cx="4088550" cy="3269451"/>
          </a:xfrm>
        </p:grpSpPr>
        <p:pic>
          <p:nvPicPr>
            <p:cNvPr id="219" name="Google Shape;219;p32"/>
            <p:cNvPicPr preferRelativeResize="0"/>
            <p:nvPr/>
          </p:nvPicPr>
          <p:blipFill rotWithShape="1">
            <a:blip r:embed="rId5">
              <a:alphaModFix/>
            </a:blip>
            <a:srcRect l="37233" t="3669" r="30842" b="33381"/>
            <a:stretch/>
          </p:blipFill>
          <p:spPr>
            <a:xfrm>
              <a:off x="4362875" y="937025"/>
              <a:ext cx="2949136" cy="3269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32"/>
            <p:cNvPicPr preferRelativeResize="0"/>
            <p:nvPr/>
          </p:nvPicPr>
          <p:blipFill rotWithShape="1">
            <a:blip r:embed="rId5">
              <a:alphaModFix/>
            </a:blip>
            <a:srcRect l="37050" t="81795" r="43800" b="12747"/>
            <a:stretch/>
          </p:blipFill>
          <p:spPr>
            <a:xfrm>
              <a:off x="4411775" y="3302475"/>
              <a:ext cx="1750925" cy="280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32"/>
            <p:cNvPicPr preferRelativeResize="0"/>
            <p:nvPr/>
          </p:nvPicPr>
          <p:blipFill rotWithShape="1">
            <a:blip r:embed="rId5">
              <a:alphaModFix/>
            </a:blip>
            <a:srcRect l="73101" t="23702" r="5577" b="12700"/>
            <a:stretch/>
          </p:blipFill>
          <p:spPr>
            <a:xfrm>
              <a:off x="6501825" y="937025"/>
              <a:ext cx="1949600" cy="32694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2" name="Google Shape;222;p32"/>
          <p:cNvGrpSpPr/>
          <p:nvPr/>
        </p:nvGrpSpPr>
        <p:grpSpPr>
          <a:xfrm>
            <a:off x="359600" y="937025"/>
            <a:ext cx="4079477" cy="3269451"/>
            <a:chOff x="283400" y="937025"/>
            <a:chExt cx="4079477" cy="3269451"/>
          </a:xfrm>
        </p:grpSpPr>
        <p:pic>
          <p:nvPicPr>
            <p:cNvPr id="223" name="Google Shape;223;p32"/>
            <p:cNvPicPr preferRelativeResize="0"/>
            <p:nvPr/>
          </p:nvPicPr>
          <p:blipFill rotWithShape="1">
            <a:blip r:embed="rId6">
              <a:alphaModFix/>
            </a:blip>
            <a:srcRect l="26039" t="16382" r="45561" b="20020"/>
            <a:stretch/>
          </p:blipFill>
          <p:spPr>
            <a:xfrm>
              <a:off x="283400" y="937025"/>
              <a:ext cx="2596950" cy="3269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32"/>
            <p:cNvPicPr preferRelativeResize="0"/>
            <p:nvPr/>
          </p:nvPicPr>
          <p:blipFill rotWithShape="1">
            <a:blip r:embed="rId6">
              <a:alphaModFix/>
            </a:blip>
            <a:srcRect l="29182" t="82938" r="53319" b="12219"/>
            <a:stretch/>
          </p:blipFill>
          <p:spPr>
            <a:xfrm>
              <a:off x="283400" y="3278224"/>
              <a:ext cx="1599951" cy="248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32"/>
            <p:cNvPicPr preferRelativeResize="0"/>
            <p:nvPr/>
          </p:nvPicPr>
          <p:blipFill rotWithShape="1">
            <a:blip r:embed="rId6">
              <a:alphaModFix/>
            </a:blip>
            <a:srcRect l="58883" t="23930" r="20509" b="12476"/>
            <a:stretch/>
          </p:blipFill>
          <p:spPr>
            <a:xfrm>
              <a:off x="2478500" y="937025"/>
              <a:ext cx="1884377" cy="32694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6" name="Google Shape;226;p32"/>
          <p:cNvPicPr preferRelativeResize="0"/>
          <p:nvPr/>
        </p:nvPicPr>
        <p:blipFill rotWithShape="1">
          <a:blip r:embed="rId7">
            <a:alphaModFix/>
          </a:blip>
          <a:srcRect l="42567" t="3405" r="5978" b="12291"/>
          <a:stretch/>
        </p:blipFill>
        <p:spPr>
          <a:xfrm>
            <a:off x="4667675" y="937025"/>
            <a:ext cx="4088551" cy="376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2"/>
          <p:cNvPicPr preferRelativeResize="0"/>
          <p:nvPr/>
        </p:nvPicPr>
        <p:blipFill rotWithShape="1">
          <a:blip r:embed="rId8">
            <a:alphaModFix/>
          </a:blip>
          <a:srcRect l="18527" t="14695" r="36859" b="12043"/>
          <a:stretch/>
        </p:blipFill>
        <p:spPr>
          <a:xfrm>
            <a:off x="359600" y="937025"/>
            <a:ext cx="4079474" cy="376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 rotWithShape="1">
          <a:blip r:embed="rId9">
            <a:alphaModFix/>
          </a:blip>
          <a:srcRect l="48612" t="14630" r="6772" b="12109"/>
          <a:stretch/>
        </p:blipFill>
        <p:spPr>
          <a:xfrm>
            <a:off x="4659250" y="937013"/>
            <a:ext cx="4079450" cy="376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AUD-20200412-WA0011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960303" y="43631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xfrm>
            <a:off x="3879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Elevation</a:t>
            </a:r>
            <a:endParaRPr/>
          </a:p>
        </p:txBody>
      </p:sp>
      <p:pic>
        <p:nvPicPr>
          <p:cNvPr id="234" name="Google Shape;234;p33"/>
          <p:cNvPicPr preferRelativeResize="0"/>
          <p:nvPr/>
        </p:nvPicPr>
        <p:blipFill rotWithShape="1">
          <a:blip r:embed="rId4">
            <a:alphaModFix/>
          </a:blip>
          <a:srcRect l="4964" t="7886" r="23082" b="15473"/>
          <a:stretch/>
        </p:blipFill>
        <p:spPr>
          <a:xfrm>
            <a:off x="1282500" y="865325"/>
            <a:ext cx="6579001" cy="394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3"/>
          <p:cNvPicPr preferRelativeResize="0"/>
          <p:nvPr/>
        </p:nvPicPr>
        <p:blipFill rotWithShape="1">
          <a:blip r:embed="rId5">
            <a:alphaModFix/>
          </a:blip>
          <a:srcRect l="23271" t="11924" r="3660" b="10242"/>
          <a:stretch/>
        </p:blipFill>
        <p:spPr>
          <a:xfrm>
            <a:off x="1282500" y="865325"/>
            <a:ext cx="6579001" cy="394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3"/>
          <p:cNvPicPr preferRelativeResize="0"/>
          <p:nvPr/>
        </p:nvPicPr>
        <p:blipFill rotWithShape="1">
          <a:blip r:embed="rId6">
            <a:alphaModFix/>
          </a:blip>
          <a:srcRect l="3273" t="10883" r="24778" b="12470"/>
          <a:stretch/>
        </p:blipFill>
        <p:spPr>
          <a:xfrm>
            <a:off x="1282500" y="865325"/>
            <a:ext cx="6579001" cy="394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3"/>
          <p:cNvPicPr preferRelativeResize="0"/>
          <p:nvPr/>
        </p:nvPicPr>
        <p:blipFill rotWithShape="1">
          <a:blip r:embed="rId7">
            <a:alphaModFix/>
          </a:blip>
          <a:srcRect l="24967" t="14202" r="3079" b="9151"/>
          <a:stretch/>
        </p:blipFill>
        <p:spPr>
          <a:xfrm>
            <a:off x="1282500" y="865325"/>
            <a:ext cx="6579001" cy="394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-20200412-WA0012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508612" y="4038829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1362</Words>
  <Application>Microsoft Office PowerPoint</Application>
  <PresentationFormat>On-screen Show (16:9)</PresentationFormat>
  <Paragraphs>303</Paragraphs>
  <Slides>31</Slides>
  <Notes>30</Notes>
  <HiddenSlides>0</HiddenSlides>
  <MMClips>31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Helvetica Neue</vt:lpstr>
      <vt:lpstr>Arimo</vt:lpstr>
      <vt:lpstr>Roboto Medium</vt:lpstr>
      <vt:lpstr>Arial</vt:lpstr>
      <vt:lpstr>Roboto</vt:lpstr>
      <vt:lpstr>Calibri</vt:lpstr>
      <vt:lpstr>Simple Dark</vt:lpstr>
      <vt:lpstr>Office Theme</vt:lpstr>
      <vt:lpstr>PowerPoint Presentation</vt:lpstr>
      <vt:lpstr>PROPERTI: RUANG AKTIVITAS</vt:lpstr>
      <vt:lpstr>PowerPoint Presentation</vt:lpstr>
      <vt:lpstr>First Outline of The Carpenter Center</vt:lpstr>
      <vt:lpstr>Tampilan 3D Carpenter Center </vt:lpstr>
      <vt:lpstr>PowerPoint Presentation</vt:lpstr>
      <vt:lpstr>Site-Isometry </vt:lpstr>
      <vt:lpstr>Plan and Five Points of Arch</vt:lpstr>
      <vt:lpstr>Elevation</vt:lpstr>
      <vt:lpstr>Section</vt:lpstr>
      <vt:lpstr>Section</vt:lpstr>
      <vt:lpstr>Aktivitas Basement </vt:lpstr>
      <vt:lpstr>Underground Space of Activity Isometry</vt:lpstr>
      <vt:lpstr>Aktivitas Lantai 1  Area aula ( lecture hall ) untuk seminar dan pameran Parkiran mobil Ruang santai ( common room ) untuk murid atau staff di luar jam pelajaran Teras  Toilet Office </vt:lpstr>
      <vt:lpstr>First Floor Space of Activity Isometry</vt:lpstr>
      <vt:lpstr>Aktivitas Lantai 2  Lobby untuk menunggu/berkumpul Studio Ruang Studio 3D Toilet</vt:lpstr>
      <vt:lpstr>Second Floor Space of Activity Isometry</vt:lpstr>
      <vt:lpstr>Aktivitas Lantai 3  Lobby untuk menunggu/berkumpul Taman upaya penghijauan Studio 2 dimensi Toilet Pameran</vt:lpstr>
      <vt:lpstr>Third Floor Space of Activity Isometry</vt:lpstr>
      <vt:lpstr>Aktivitas Lantai 4  Lobby untuk menunggu/berkumpul Kegiatan seminar Teras Visiting artist studio Special project studio Toilet</vt:lpstr>
      <vt:lpstr>Fourth Floor Space of Activity Isometry</vt:lpstr>
      <vt:lpstr>Aktivitas Lantai 5   Lobby untuk menunggu atau  berkumpul Koridor sebagai akses antar ruang Taman untuk upaya penghijauan Ruang kerja Direktor studio Ruang mekanis untuk mengurusi   tentang mesin yang berhubungan dengan bangunan Toilet </vt:lpstr>
      <vt:lpstr>Fifth Floor Space of Activity Isometry</vt:lpstr>
      <vt:lpstr>PowerPoint Presentation</vt:lpstr>
      <vt:lpstr>PowerPoint Presentation</vt:lpstr>
      <vt:lpstr>KOMPOSISI : RUANG AKTIVITAS</vt:lpstr>
      <vt:lpstr>ALUR AKTIVITAS</vt:lpstr>
      <vt:lpstr>ALUR AKTIVITAS</vt:lpstr>
      <vt:lpstr>POSISI &amp; PENGATURAN DALAM ISOMETRI</vt:lpstr>
      <vt:lpstr>KOMPOSISI : RUANG AKTIVITAS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</dc:creator>
  <cp:lastModifiedBy>Purnama Salura</cp:lastModifiedBy>
  <cp:revision>17</cp:revision>
  <dcterms:modified xsi:type="dcterms:W3CDTF">2020-04-14T01:02:43Z</dcterms:modified>
</cp:coreProperties>
</file>