
<file path=[Content_Types].xml><?xml version="1.0" encoding="utf-8"?>
<Types xmlns="http://schemas.openxmlformats.org/package/2006/content-types">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23"/>
  </p:notesMasterIdLst>
  <p:sldIdLst>
    <p:sldId id="256" r:id="rId2"/>
    <p:sldId id="257" r:id="rId3"/>
    <p:sldId id="258" r:id="rId4"/>
    <p:sldId id="262" r:id="rId5"/>
    <p:sldId id="263" r:id="rId6"/>
    <p:sldId id="264" r:id="rId7"/>
    <p:sldId id="265" r:id="rId8"/>
    <p:sldId id="266" r:id="rId9"/>
    <p:sldId id="267" r:id="rId10"/>
    <p:sldId id="268" r:id="rId11"/>
    <p:sldId id="279" r:id="rId12"/>
    <p:sldId id="280" r:id="rId13"/>
    <p:sldId id="281" r:id="rId14"/>
    <p:sldId id="282" r:id="rId15"/>
    <p:sldId id="283" r:id="rId16"/>
    <p:sldId id="273" r:id="rId17"/>
    <p:sldId id="274" r:id="rId18"/>
    <p:sldId id="275" r:id="rId19"/>
    <p:sldId id="276" r:id="rId20"/>
    <p:sldId id="277" r:id="rId21"/>
    <p:sldId id="278"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46"/>
  </p:normalViewPr>
  <p:slideViewPr>
    <p:cSldViewPr snapToGrid="0">
      <p:cViewPr varScale="1">
        <p:scale>
          <a:sx n="159" d="100"/>
          <a:sy n="159" d="100"/>
        </p:scale>
        <p:origin x="557" y="62"/>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7848371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t>Pada</a:t>
            </a:r>
            <a:r>
              <a:rPr lang="en" dirty="0"/>
              <a:t> </a:t>
            </a:r>
            <a:r>
              <a:rPr lang="en" dirty="0" err="1"/>
              <a:t>tahun</a:t>
            </a:r>
            <a:r>
              <a:rPr lang="en" dirty="0"/>
              <a:t> 1943 Winston Churchill </a:t>
            </a:r>
            <a:r>
              <a:rPr lang="en" dirty="0" err="1"/>
              <a:t>pernah</a:t>
            </a:r>
            <a:r>
              <a:rPr lang="en" dirty="0"/>
              <a:t> </a:t>
            </a:r>
            <a:r>
              <a:rPr lang="en" dirty="0" err="1"/>
              <a:t>berkata</a:t>
            </a:r>
            <a:r>
              <a:rPr lang="en" dirty="0"/>
              <a:t>  “</a:t>
            </a:r>
            <a:r>
              <a:rPr lang="en" i="1" dirty="0"/>
              <a:t>We shape our our buildings; then they shape us</a:t>
            </a:r>
            <a:r>
              <a:rPr lang="en" dirty="0"/>
              <a:t>.” </a:t>
            </a:r>
            <a:r>
              <a:rPr lang="en" dirty="0" err="1"/>
              <a:t>Selamat</a:t>
            </a:r>
            <a:r>
              <a:rPr lang="en" dirty="0"/>
              <a:t> </a:t>
            </a:r>
            <a:r>
              <a:rPr lang="en" dirty="0" err="1"/>
              <a:t>pagi</a:t>
            </a:r>
            <a:r>
              <a:rPr lang="en" dirty="0"/>
              <a:t> kami </a:t>
            </a:r>
            <a:r>
              <a:rPr lang="en" dirty="0" err="1"/>
              <a:t>dari</a:t>
            </a:r>
            <a:r>
              <a:rPr lang="en" dirty="0"/>
              <a:t> </a:t>
            </a:r>
            <a:r>
              <a:rPr lang="en"/>
              <a:t>kelompok</a:t>
            </a:r>
            <a:r>
              <a:rPr lang="en" dirty="0"/>
              <a:t> 1 </a:t>
            </a:r>
            <a:r>
              <a:rPr lang="en" dirty="0" err="1"/>
              <a:t>dalam</a:t>
            </a:r>
            <a:r>
              <a:rPr lang="en" dirty="0"/>
              <a:t> 10 </a:t>
            </a:r>
            <a:r>
              <a:rPr lang="en" dirty="0" err="1"/>
              <a:t>mennit</a:t>
            </a:r>
            <a:r>
              <a:rPr lang="en" dirty="0"/>
              <a:t> </a:t>
            </a:r>
            <a:r>
              <a:rPr lang="en" dirty="0" err="1"/>
              <a:t>kedepani</a:t>
            </a:r>
            <a:r>
              <a:rPr lang="en" dirty="0"/>
              <a:t> kami </a:t>
            </a:r>
            <a:r>
              <a:rPr lang="en" dirty="0" err="1"/>
              <a:t>akan</a:t>
            </a:r>
            <a:r>
              <a:rPr lang="en" dirty="0"/>
              <a:t> </a:t>
            </a:r>
            <a:r>
              <a:rPr lang="en" dirty="0" err="1"/>
              <a:t>membahas</a:t>
            </a:r>
            <a:r>
              <a:rPr lang="en" dirty="0"/>
              <a:t> </a:t>
            </a:r>
            <a:r>
              <a:rPr lang="en" dirty="0" err="1"/>
              <a:t>tentang</a:t>
            </a:r>
            <a:r>
              <a:rPr lang="en" dirty="0"/>
              <a:t> ‘</a:t>
            </a:r>
            <a:r>
              <a:rPr lang="en" dirty="0" err="1"/>
              <a:t>Ruang</a:t>
            </a:r>
            <a:r>
              <a:rPr lang="en" dirty="0"/>
              <a:t> &amp; </a:t>
            </a:r>
            <a:r>
              <a:rPr lang="en" dirty="0" err="1"/>
              <a:t>Aktivitas</a:t>
            </a:r>
            <a:r>
              <a:rPr lang="en" dirty="0"/>
              <a:t>’ </a:t>
            </a:r>
            <a:r>
              <a:rPr lang="en" dirty="0" err="1"/>
              <a:t>dalam</a:t>
            </a:r>
            <a:r>
              <a:rPr lang="en" dirty="0"/>
              <a:t> 5 </a:t>
            </a:r>
            <a:r>
              <a:rPr lang="en" dirty="0" err="1"/>
              <a:t>poin</a:t>
            </a:r>
            <a:r>
              <a:rPr lang="en" dirty="0"/>
              <a:t> </a:t>
            </a:r>
            <a:r>
              <a:rPr lang="en" dirty="0" err="1"/>
              <a:t>utama</a:t>
            </a:r>
            <a:r>
              <a:rPr lang="en" dirty="0"/>
              <a:t>:</a:t>
            </a:r>
            <a:endParaRPr dirty="0"/>
          </a:p>
          <a:p>
            <a:pPr marL="457200" lvl="0" indent="-298450" algn="l" rtl="0">
              <a:spcBef>
                <a:spcPts val="0"/>
              </a:spcBef>
              <a:spcAft>
                <a:spcPts val="0"/>
              </a:spcAft>
              <a:buSzPts val="1100"/>
              <a:buAutoNum type="arabicPeriod"/>
            </a:pPr>
            <a:r>
              <a:rPr lang="en" dirty="0"/>
              <a:t>Sejarah </a:t>
            </a:r>
            <a:r>
              <a:rPr lang="en" dirty="0" err="1"/>
              <a:t>singkat</a:t>
            </a:r>
            <a:r>
              <a:rPr lang="en" dirty="0"/>
              <a:t> </a:t>
            </a:r>
            <a:endParaRPr dirty="0"/>
          </a:p>
          <a:p>
            <a:pPr marL="457200" lvl="0" indent="-298450" algn="l" rtl="0">
              <a:spcBef>
                <a:spcPts val="0"/>
              </a:spcBef>
              <a:spcAft>
                <a:spcPts val="0"/>
              </a:spcAft>
              <a:buSzPts val="1100"/>
              <a:buAutoNum type="arabicPeriod"/>
            </a:pPr>
            <a:r>
              <a:rPr lang="en" dirty="0" err="1">
                <a:solidFill>
                  <a:schemeClr val="dk1"/>
                </a:solidFill>
              </a:rPr>
              <a:t>Jumlah</a:t>
            </a:r>
            <a:r>
              <a:rPr lang="en" dirty="0">
                <a:solidFill>
                  <a:schemeClr val="dk1"/>
                </a:solidFill>
              </a:rPr>
              <a:t> </a:t>
            </a:r>
            <a:r>
              <a:rPr lang="en" dirty="0" err="1">
                <a:solidFill>
                  <a:schemeClr val="dk1"/>
                </a:solidFill>
              </a:rPr>
              <a:t>Aktivitas</a:t>
            </a:r>
            <a:endParaRPr dirty="0"/>
          </a:p>
          <a:p>
            <a:pPr marL="457200" lvl="0" indent="-298450" algn="l" rtl="0">
              <a:spcBef>
                <a:spcPts val="0"/>
              </a:spcBef>
              <a:spcAft>
                <a:spcPts val="0"/>
              </a:spcAft>
              <a:buSzPts val="1100"/>
              <a:buAutoNum type="arabicPeriod"/>
            </a:pPr>
            <a:r>
              <a:rPr lang="en" dirty="0" err="1"/>
              <a:t>Klasifikasi</a:t>
            </a:r>
            <a:r>
              <a:rPr lang="en" dirty="0"/>
              <a:t> </a:t>
            </a:r>
            <a:r>
              <a:rPr lang="en" dirty="0" err="1"/>
              <a:t>Aktivitas</a:t>
            </a:r>
            <a:endParaRPr dirty="0"/>
          </a:p>
          <a:p>
            <a:pPr marL="457200" lvl="0" indent="-298450" algn="l" rtl="0">
              <a:spcBef>
                <a:spcPts val="0"/>
              </a:spcBef>
              <a:spcAft>
                <a:spcPts val="0"/>
              </a:spcAft>
              <a:buSzPts val="1100"/>
              <a:buAutoNum type="arabicPeriod"/>
            </a:pPr>
            <a:r>
              <a:rPr lang="en" dirty="0" err="1"/>
              <a:t>Kebutuhan</a:t>
            </a:r>
            <a:r>
              <a:rPr lang="en" dirty="0"/>
              <a:t> &amp; </a:t>
            </a:r>
            <a:r>
              <a:rPr lang="en" dirty="0" err="1"/>
              <a:t>Persyaratan</a:t>
            </a:r>
            <a:r>
              <a:rPr lang="en" dirty="0"/>
              <a:t> </a:t>
            </a:r>
            <a:r>
              <a:rPr lang="en" dirty="0" err="1"/>
              <a:t>Ruang</a:t>
            </a:r>
            <a:endParaRPr dirty="0"/>
          </a:p>
          <a:p>
            <a:pPr marL="457200" lvl="0" indent="-298450" algn="l" rtl="0">
              <a:spcBef>
                <a:spcPts val="0"/>
              </a:spcBef>
              <a:spcAft>
                <a:spcPts val="0"/>
              </a:spcAft>
              <a:buSzPts val="1100"/>
              <a:buAutoNum type="arabicPeriod"/>
            </a:pPr>
            <a:r>
              <a:rPr lang="en" dirty="0" err="1"/>
              <a:t>Alur</a:t>
            </a:r>
            <a:r>
              <a:rPr lang="en" dirty="0"/>
              <a:t> </a:t>
            </a:r>
            <a:r>
              <a:rPr lang="en" dirty="0" err="1"/>
              <a:t>aktivitas</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83380a3efb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83380a3ef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ID" sz="1100" b="0" i="0" u="none" strike="noStrike" cap="none" dirty="0">
                <a:solidFill>
                  <a:srgbClr val="000000"/>
                </a:solidFill>
                <a:effectLst/>
                <a:latin typeface="Arial"/>
                <a:ea typeface="Arial"/>
                <a:cs typeface="Arial"/>
                <a:sym typeface="Arial"/>
              </a:rPr>
              <a:t> </a:t>
            </a:r>
          </a:p>
          <a:p>
            <a:r>
              <a:rPr lang="en-ID" sz="1100" b="0" i="0" u="none" strike="noStrike" cap="none" dirty="0">
                <a:solidFill>
                  <a:srgbClr val="000000"/>
                </a:solidFill>
                <a:effectLst/>
                <a:latin typeface="Arial"/>
                <a:ea typeface="Arial"/>
                <a:cs typeface="Arial"/>
                <a:sym typeface="Arial"/>
              </a:rPr>
              <a:t>Dan </a:t>
            </a:r>
            <a:r>
              <a:rPr lang="en-ID" sz="1100" b="0" i="0" u="none" strike="noStrike" cap="none" dirty="0" err="1">
                <a:solidFill>
                  <a:srgbClr val="000000"/>
                </a:solidFill>
                <a:effectLst/>
                <a:latin typeface="Arial"/>
                <a:ea typeface="Arial"/>
                <a:cs typeface="Arial"/>
                <a:sym typeface="Arial"/>
              </a:rPr>
              <a:t>untuk</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lantai</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teratas</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yaitu</a:t>
            </a:r>
            <a:r>
              <a:rPr lang="en-ID" sz="1100" b="0" i="0" u="none" strike="noStrike" cap="none" dirty="0">
                <a:solidFill>
                  <a:srgbClr val="000000"/>
                </a:solidFill>
                <a:effectLst/>
                <a:latin typeface="Arial"/>
                <a:ea typeface="Arial"/>
                <a:cs typeface="Arial"/>
                <a:sym typeface="Arial"/>
              </a:rPr>
              <a:t> roof terrace di </a:t>
            </a:r>
            <a:r>
              <a:rPr lang="en-ID" sz="1100" b="0" i="0" u="none" strike="noStrike" cap="none" dirty="0" err="1">
                <a:solidFill>
                  <a:srgbClr val="000000"/>
                </a:solidFill>
                <a:effectLst/>
                <a:latin typeface="Arial"/>
                <a:ea typeface="Arial"/>
                <a:cs typeface="Arial"/>
                <a:sym typeface="Arial"/>
              </a:rPr>
              <a:t>sana</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terdapat</a:t>
            </a:r>
            <a:r>
              <a:rPr lang="en-ID" sz="1100" b="0" i="0" u="none" strike="noStrike" cap="none" dirty="0">
                <a:solidFill>
                  <a:srgbClr val="000000"/>
                </a:solidFill>
                <a:effectLst/>
                <a:latin typeface="Arial"/>
                <a:ea typeface="Arial"/>
                <a:cs typeface="Arial"/>
                <a:sym typeface="Arial"/>
              </a:rPr>
              <a:t> juga ramp </a:t>
            </a:r>
            <a:r>
              <a:rPr lang="en-ID" sz="1100" b="0" i="0" u="none" strike="noStrike" cap="none" dirty="0" err="1">
                <a:solidFill>
                  <a:srgbClr val="000000"/>
                </a:solidFill>
                <a:effectLst/>
                <a:latin typeface="Arial"/>
                <a:ea typeface="Arial"/>
                <a:cs typeface="Arial"/>
                <a:sym typeface="Arial"/>
              </a:rPr>
              <a:t>untuk</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akses</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bagi</a:t>
            </a:r>
            <a:r>
              <a:rPr lang="en-ID" sz="1100" b="0" i="0" u="none" strike="noStrike" cap="none" dirty="0">
                <a:solidFill>
                  <a:srgbClr val="000000"/>
                </a:solidFill>
                <a:effectLst/>
                <a:latin typeface="Arial"/>
                <a:ea typeface="Arial"/>
                <a:cs typeface="Arial"/>
                <a:sym typeface="Arial"/>
              </a:rPr>
              <a:t> orang yang </a:t>
            </a:r>
            <a:r>
              <a:rPr lang="en-ID" sz="1100" b="0" i="0" u="none" strike="noStrike" cap="none" dirty="0" err="1">
                <a:solidFill>
                  <a:srgbClr val="000000"/>
                </a:solidFill>
                <a:effectLst/>
                <a:latin typeface="Arial"/>
                <a:ea typeface="Arial"/>
                <a:cs typeface="Arial"/>
                <a:sym typeface="Arial"/>
              </a:rPr>
              <a:t>menyandang</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disabilitas</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terdapat</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bagian</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dimana</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pengunjung</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bisa</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mengakses</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tempat</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tersebut</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yaitu</a:t>
            </a:r>
            <a:r>
              <a:rPr lang="en-ID" sz="1100" b="0" i="0" u="none" strike="noStrike" cap="none" dirty="0">
                <a:solidFill>
                  <a:srgbClr val="000000"/>
                </a:solidFill>
                <a:effectLst/>
                <a:latin typeface="Arial"/>
                <a:ea typeface="Arial"/>
                <a:cs typeface="Arial"/>
                <a:sym typeface="Arial"/>
              </a:rPr>
              <a:t> di </a:t>
            </a:r>
            <a:r>
              <a:rPr lang="en-ID" sz="1100" b="0" i="0" u="none" strike="noStrike" cap="none" dirty="0" err="1">
                <a:solidFill>
                  <a:srgbClr val="000000"/>
                </a:solidFill>
                <a:effectLst/>
                <a:latin typeface="Arial"/>
                <a:ea typeface="Arial"/>
                <a:cs typeface="Arial"/>
                <a:sym typeface="Arial"/>
              </a:rPr>
              <a:t>bagian</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kanan</a:t>
            </a:r>
            <a:r>
              <a:rPr lang="en-ID" sz="1100" b="0" i="0" u="none" strike="noStrike" cap="none" dirty="0">
                <a:solidFill>
                  <a:srgbClr val="000000"/>
                </a:solidFill>
                <a:effectLst/>
                <a:latin typeface="Arial"/>
                <a:ea typeface="Arial"/>
                <a:cs typeface="Arial"/>
                <a:sym typeface="Arial"/>
              </a:rPr>
              <a:t> yang </a:t>
            </a:r>
            <a:r>
              <a:rPr lang="en-ID" sz="1100" b="0" i="0" u="none" strike="noStrike" cap="none" dirty="0" err="1">
                <a:solidFill>
                  <a:srgbClr val="000000"/>
                </a:solidFill>
                <a:effectLst/>
                <a:latin typeface="Arial"/>
                <a:ea typeface="Arial"/>
                <a:cs typeface="Arial"/>
                <a:sym typeface="Arial"/>
              </a:rPr>
              <a:t>berwarna</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abu-abu</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terus</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ada</a:t>
            </a:r>
            <a:r>
              <a:rPr lang="en-ID" sz="1100" b="0" i="0" u="none" strike="noStrike" cap="none" dirty="0">
                <a:solidFill>
                  <a:srgbClr val="000000"/>
                </a:solidFill>
                <a:effectLst/>
                <a:latin typeface="Arial"/>
                <a:ea typeface="Arial"/>
                <a:cs typeface="Arial"/>
                <a:sym typeface="Arial"/>
              </a:rPr>
              <a:t> juga stairs </a:t>
            </a:r>
            <a:r>
              <a:rPr lang="en-ID" sz="1100" b="0" i="0" u="none" strike="noStrike" cap="none" dirty="0" err="1">
                <a:solidFill>
                  <a:srgbClr val="000000"/>
                </a:solidFill>
                <a:effectLst/>
                <a:latin typeface="Arial"/>
                <a:ea typeface="Arial"/>
                <a:cs typeface="Arial"/>
                <a:sym typeface="Arial"/>
              </a:rPr>
              <a:t>untuk</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menuju</a:t>
            </a:r>
            <a:r>
              <a:rPr lang="en-ID" sz="1100" b="0" i="0" u="none" strike="noStrike" cap="none" dirty="0">
                <a:solidFill>
                  <a:srgbClr val="000000"/>
                </a:solidFill>
                <a:effectLst/>
                <a:latin typeface="Arial"/>
                <a:ea typeface="Arial"/>
                <a:cs typeface="Arial"/>
                <a:sym typeface="Arial"/>
              </a:rPr>
              <a:t> roof terrace</a:t>
            </a:r>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83380a3efb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83380a3efb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Berikut adalah klasifikasi aktivitas pada bangunan pavillon le corbusier</a:t>
            </a:r>
            <a:endParaRPr dirty="0"/>
          </a:p>
        </p:txBody>
      </p:sp>
    </p:spTree>
    <p:extLst>
      <p:ext uri="{BB962C8B-B14F-4D97-AF65-F5344CB8AC3E}">
        <p14:creationId xmlns:p14="http://schemas.microsoft.com/office/powerpoint/2010/main" val="418826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3380a3efb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3380a3efb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a:solidFill>
                  <a:srgbClr val="454545"/>
                </a:solidFill>
              </a:rPr>
              <a:t> Aktivitas bangunan ini dibagi berdasarkan karakter ruangnya, apakah itu publik, privat atau semi-privat. </a:t>
            </a:r>
            <a:endParaRPr sz="900">
              <a:solidFill>
                <a:srgbClr val="454545"/>
              </a:solidFill>
            </a:endParaRPr>
          </a:p>
          <a:p>
            <a:pPr marL="0" lvl="0" indent="0" algn="l" rtl="0">
              <a:lnSpc>
                <a:spcPct val="115000"/>
              </a:lnSpc>
              <a:spcBef>
                <a:spcPts val="0"/>
              </a:spcBef>
              <a:spcAft>
                <a:spcPts val="0"/>
              </a:spcAft>
              <a:buClr>
                <a:schemeClr val="dk1"/>
              </a:buClr>
              <a:buSzPts val="1100"/>
              <a:buFont typeface="Arial"/>
              <a:buNone/>
            </a:pPr>
            <a:endParaRPr sz="900">
              <a:solidFill>
                <a:srgbClr val="454545"/>
              </a:solidFill>
            </a:endParaRPr>
          </a:p>
          <a:p>
            <a:pPr marL="0" lvl="0" indent="0" algn="l" rtl="0">
              <a:lnSpc>
                <a:spcPct val="115000"/>
              </a:lnSpc>
              <a:spcBef>
                <a:spcPts val="0"/>
              </a:spcBef>
              <a:spcAft>
                <a:spcPts val="0"/>
              </a:spcAft>
              <a:buClr>
                <a:schemeClr val="dk1"/>
              </a:buClr>
              <a:buSzPts val="1100"/>
              <a:buFont typeface="Arial"/>
              <a:buNone/>
            </a:pPr>
            <a:r>
              <a:rPr lang="en" sz="900">
                <a:solidFill>
                  <a:srgbClr val="454545"/>
                </a:solidFill>
              </a:rPr>
              <a:t>Pada basement, aktivitas yang private terjadi di ruang storage, office, heating plant dan shelter.</a:t>
            </a:r>
            <a:endParaRPr sz="900">
              <a:solidFill>
                <a:srgbClr val="454545"/>
              </a:solidFill>
            </a:endParaRPr>
          </a:p>
          <a:p>
            <a:pPr marL="0" lvl="0" indent="0" algn="l" rtl="0">
              <a:lnSpc>
                <a:spcPct val="115000"/>
              </a:lnSpc>
              <a:spcBef>
                <a:spcPts val="0"/>
              </a:spcBef>
              <a:spcAft>
                <a:spcPts val="0"/>
              </a:spcAft>
              <a:buClr>
                <a:schemeClr val="dk1"/>
              </a:buClr>
              <a:buSzPts val="1100"/>
              <a:buFont typeface="Arial"/>
              <a:buNone/>
            </a:pPr>
            <a:r>
              <a:rPr lang="en" sz="900">
                <a:solidFill>
                  <a:srgbClr val="454545"/>
                </a:solidFill>
              </a:rPr>
              <a:t>Aktivitas semi-privat terjadi di ruang sirkulasi yaitu pada ramp dan tangga.</a:t>
            </a:r>
            <a:endParaRPr sz="900">
              <a:solidFill>
                <a:srgbClr val="454545"/>
              </a:solidFill>
            </a:endParaRPr>
          </a:p>
          <a:p>
            <a:pPr marL="0" lvl="0" indent="0" algn="l" rtl="0">
              <a:lnSpc>
                <a:spcPct val="115000"/>
              </a:lnSpc>
              <a:spcBef>
                <a:spcPts val="0"/>
              </a:spcBef>
              <a:spcAft>
                <a:spcPts val="0"/>
              </a:spcAft>
              <a:buClr>
                <a:schemeClr val="dk1"/>
              </a:buClr>
              <a:buSzPts val="1100"/>
              <a:buFont typeface="Arial"/>
              <a:buNone/>
            </a:pPr>
            <a:r>
              <a:rPr lang="en" sz="900">
                <a:solidFill>
                  <a:srgbClr val="454545"/>
                </a:solidFill>
              </a:rPr>
              <a:t>Aktivitas publik terjadi pada ruang exhibition.</a:t>
            </a:r>
            <a:endParaRPr sz="900">
              <a:solidFill>
                <a:srgbClr val="454545"/>
              </a:solidFill>
            </a:endParaRPr>
          </a:p>
          <a:p>
            <a:pPr marL="0" lvl="0" indent="0" algn="l" rtl="0">
              <a:lnSpc>
                <a:spcPct val="115000"/>
              </a:lnSpc>
              <a:spcBef>
                <a:spcPts val="0"/>
              </a:spcBef>
              <a:spcAft>
                <a:spcPts val="0"/>
              </a:spcAft>
              <a:buClr>
                <a:schemeClr val="dk1"/>
              </a:buClr>
              <a:buSzPts val="1100"/>
              <a:buFont typeface="Arial"/>
              <a:buNone/>
            </a:pPr>
            <a:endParaRPr sz="900">
              <a:solidFill>
                <a:srgbClr val="454545"/>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675089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341883111_4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341883111_4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900">
                <a:solidFill>
                  <a:srgbClr val="454545"/>
                </a:solidFill>
              </a:rPr>
              <a:t>Selanjutnya ada lantai dasar.</a:t>
            </a:r>
            <a:endParaRPr sz="900">
              <a:solidFill>
                <a:srgbClr val="454545"/>
              </a:solidFill>
            </a:endParaRPr>
          </a:p>
          <a:p>
            <a:pPr marL="0" lvl="0" indent="0" algn="l" rtl="0">
              <a:lnSpc>
                <a:spcPct val="115000"/>
              </a:lnSpc>
              <a:spcBef>
                <a:spcPts val="0"/>
              </a:spcBef>
              <a:spcAft>
                <a:spcPts val="0"/>
              </a:spcAft>
              <a:buNone/>
            </a:pPr>
            <a:r>
              <a:rPr lang="en" sz="900">
                <a:solidFill>
                  <a:srgbClr val="454545"/>
                </a:solidFill>
              </a:rPr>
              <a:t>Aktivitas private terjadi di ruang wardrobe, hall&amp;kitchen, dan terrace. Aktivitas semi-private terjadi para entrance, ramp dan tangga, lalu aktivitas publik publik para foyer dan hall 2 level.</a:t>
            </a:r>
            <a:endParaRPr sz="900">
              <a:solidFill>
                <a:srgbClr val="454545"/>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200753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83380a3efb_3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83380a3efb_3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a:solidFill>
                  <a:srgbClr val="454545"/>
                </a:solidFill>
              </a:rPr>
              <a:t>Selanjutnya lantai 1.</a:t>
            </a:r>
            <a:endParaRPr sz="900">
              <a:solidFill>
                <a:srgbClr val="454545"/>
              </a:solidFill>
            </a:endParaRPr>
          </a:p>
          <a:p>
            <a:pPr marL="0" lvl="0" indent="0" algn="l" rtl="0">
              <a:lnSpc>
                <a:spcPct val="115000"/>
              </a:lnSpc>
              <a:spcBef>
                <a:spcPts val="0"/>
              </a:spcBef>
              <a:spcAft>
                <a:spcPts val="0"/>
              </a:spcAft>
              <a:buClr>
                <a:schemeClr val="dk1"/>
              </a:buClr>
              <a:buSzPts val="1100"/>
              <a:buFont typeface="Arial"/>
              <a:buNone/>
            </a:pPr>
            <a:r>
              <a:rPr lang="en" sz="900">
                <a:solidFill>
                  <a:srgbClr val="454545"/>
                </a:solidFill>
              </a:rPr>
              <a:t>Aktivitas private terjadi para office, semi private pada ramp dan tangga, dan publik pada hall dan library. </a:t>
            </a:r>
            <a:endParaRPr sz="900">
              <a:solidFill>
                <a:srgbClr val="454545"/>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608399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83380a3efb_3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83380a3efb_3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a:solidFill>
                  <a:srgbClr val="454545"/>
                </a:solidFill>
              </a:rPr>
              <a:t>Yang terakhir ada roof terrace. </a:t>
            </a:r>
            <a:endParaRPr sz="900">
              <a:solidFill>
                <a:srgbClr val="454545"/>
              </a:solidFill>
            </a:endParaRPr>
          </a:p>
          <a:p>
            <a:pPr marL="0" lvl="0" indent="0" algn="l" rtl="0">
              <a:lnSpc>
                <a:spcPct val="115000"/>
              </a:lnSpc>
              <a:spcBef>
                <a:spcPts val="0"/>
              </a:spcBef>
              <a:spcAft>
                <a:spcPts val="0"/>
              </a:spcAft>
              <a:buClr>
                <a:schemeClr val="dk1"/>
              </a:buClr>
              <a:buSzPts val="1100"/>
              <a:buFont typeface="Arial"/>
              <a:buNone/>
            </a:pPr>
            <a:r>
              <a:rPr lang="en" sz="900">
                <a:solidFill>
                  <a:srgbClr val="454545"/>
                </a:solidFill>
              </a:rPr>
              <a:t>Aktivitas semi private terjadi pada ramp dan tangga sedangkan aktivitas publik pada bagian yang bisa diakses</a:t>
            </a:r>
            <a:endParaRPr sz="900">
              <a:solidFill>
                <a:srgbClr val="454545"/>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508366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83380a3efb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83380a3efb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a:t>Selanjutnya.. </a:t>
            </a:r>
            <a:endParaRPr sz="900"/>
          </a:p>
          <a:p>
            <a:pPr marL="0" lvl="0" indent="0" algn="l" rtl="0">
              <a:spcBef>
                <a:spcPts val="0"/>
              </a:spcBef>
              <a:spcAft>
                <a:spcPts val="0"/>
              </a:spcAft>
              <a:buNone/>
            </a:pPr>
            <a:r>
              <a:rPr lang="en" sz="900"/>
              <a:t>Kebutuhan &amp; Persyaratan Aktivitas dibagi menjadi empat, yaitu Comfort, Health, Safety, dan Easy. Pavillon Le Corbusier memiliki ruang gerak yang nyaman juga keamanan pada bangunan tersebut aman dari gangguan yang tidak diinginkan. Aksesibilitas ke Pavillon Le Corbusier gampang ditemukan dan lewatkan lalu pengarahan cahaya,ventilasi udara dan sirkulasi suara pada bangunan ini tersebut sehat.</a:t>
            </a:r>
            <a:endParaRPr sz="9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83380a3efb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83380a3efb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83380a3efb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83380a3efb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Untuk</a:t>
            </a:r>
            <a:r>
              <a:rPr lang="en-US" dirty="0"/>
              <a:t> </a:t>
            </a:r>
            <a:r>
              <a:rPr lang="en-US" dirty="0" err="1"/>
              <a:t>alur</a:t>
            </a:r>
            <a:r>
              <a:rPr lang="en-US" dirty="0"/>
              <a:t> </a:t>
            </a:r>
            <a:r>
              <a:rPr lang="en-US" dirty="0" err="1"/>
              <a:t>aktivitas</a:t>
            </a:r>
            <a:r>
              <a:rPr lang="en-US" dirty="0"/>
              <a:t> di </a:t>
            </a:r>
            <a:r>
              <a:rPr lang="en-US" dirty="0" err="1"/>
              <a:t>lantai</a:t>
            </a:r>
            <a:r>
              <a:rPr lang="en-US" dirty="0"/>
              <a:t> basement, </a:t>
            </a:r>
            <a:r>
              <a:rPr lang="en-US" dirty="0" err="1"/>
              <a:t>terdapat</a:t>
            </a:r>
            <a:r>
              <a:rPr lang="en-US" dirty="0"/>
              <a:t> </a:t>
            </a:r>
            <a:r>
              <a:rPr lang="en-US" dirty="0" err="1"/>
              <a:t>dua</a:t>
            </a:r>
            <a:r>
              <a:rPr lang="en-US" dirty="0"/>
              <a:t> </a:t>
            </a:r>
            <a:r>
              <a:rPr lang="en-US" dirty="0" err="1"/>
              <a:t>sirkulasi</a:t>
            </a:r>
            <a:r>
              <a:rPr lang="en-US" dirty="0"/>
              <a:t> </a:t>
            </a:r>
            <a:r>
              <a:rPr lang="en-US" dirty="0" err="1"/>
              <a:t>dari</a:t>
            </a:r>
            <a:r>
              <a:rPr lang="en-US" dirty="0"/>
              <a:t> area </a:t>
            </a:r>
            <a:r>
              <a:rPr lang="en-US" dirty="0" err="1"/>
              <a:t>luar</a:t>
            </a:r>
            <a:r>
              <a:rPr lang="en-US" dirty="0"/>
              <a:t> </a:t>
            </a:r>
            <a:r>
              <a:rPr lang="en-US" dirty="0" err="1"/>
              <a:t>bangunan</a:t>
            </a:r>
            <a:r>
              <a:rPr lang="en-US" dirty="0"/>
              <a:t> </a:t>
            </a:r>
            <a:r>
              <a:rPr lang="en-US" dirty="0" err="1"/>
              <a:t>pavillon</a:t>
            </a:r>
            <a:r>
              <a:rPr lang="en-US" dirty="0"/>
              <a:t> </a:t>
            </a:r>
            <a:r>
              <a:rPr lang="en-US" dirty="0" err="1"/>
              <a:t>ke</a:t>
            </a:r>
            <a:r>
              <a:rPr lang="en-US" dirty="0"/>
              <a:t> area </a:t>
            </a:r>
            <a:r>
              <a:rPr lang="en-US" dirty="0" err="1"/>
              <a:t>dalam</a:t>
            </a:r>
            <a:r>
              <a:rPr lang="en-US" dirty="0"/>
              <a:t> </a:t>
            </a:r>
            <a:r>
              <a:rPr lang="en-US" dirty="0" err="1"/>
              <a:t>yaitu</a:t>
            </a:r>
            <a:r>
              <a:rPr lang="en-US" dirty="0"/>
              <a:t> </a:t>
            </a:r>
            <a:r>
              <a:rPr lang="en-US" dirty="0" err="1"/>
              <a:t>melalui</a:t>
            </a:r>
            <a:r>
              <a:rPr lang="en-US" dirty="0"/>
              <a:t> </a:t>
            </a:r>
            <a:r>
              <a:rPr lang="en-US" dirty="0" err="1"/>
              <a:t>tangga</a:t>
            </a:r>
            <a:r>
              <a:rPr lang="en-US" dirty="0"/>
              <a:t> </a:t>
            </a:r>
            <a:r>
              <a:rPr lang="en-US" dirty="0" err="1"/>
              <a:t>atau</a:t>
            </a:r>
            <a:r>
              <a:rPr lang="en-US" dirty="0"/>
              <a:t> ramp, </a:t>
            </a:r>
            <a:r>
              <a:rPr lang="en-US" dirty="0" err="1"/>
              <a:t>jika</a:t>
            </a:r>
            <a:r>
              <a:rPr lang="en-US" dirty="0"/>
              <a:t> </a:t>
            </a:r>
            <a:r>
              <a:rPr lang="en-US" dirty="0" err="1"/>
              <a:t>pengunjung</a:t>
            </a:r>
            <a:r>
              <a:rPr lang="en-US" dirty="0"/>
              <a:t> </a:t>
            </a:r>
            <a:r>
              <a:rPr lang="en-US" dirty="0" err="1"/>
              <a:t>memasuki</a:t>
            </a:r>
            <a:r>
              <a:rPr lang="en-US" dirty="0"/>
              <a:t> </a:t>
            </a:r>
            <a:r>
              <a:rPr lang="en-US" dirty="0" err="1"/>
              <a:t>ruangan</a:t>
            </a:r>
            <a:r>
              <a:rPr lang="en-US" dirty="0"/>
              <a:t> </a:t>
            </a:r>
            <a:r>
              <a:rPr lang="en-US" dirty="0" err="1"/>
              <a:t>melalui</a:t>
            </a:r>
            <a:r>
              <a:rPr lang="en-US" dirty="0"/>
              <a:t> </a:t>
            </a:r>
            <a:r>
              <a:rPr lang="en-US" dirty="0" err="1"/>
              <a:t>tangga</a:t>
            </a:r>
            <a:r>
              <a:rPr lang="en-US" dirty="0"/>
              <a:t> </a:t>
            </a:r>
            <a:r>
              <a:rPr lang="en-US" dirty="0" err="1"/>
              <a:t>pengunjung</a:t>
            </a:r>
            <a:r>
              <a:rPr lang="en-US" dirty="0"/>
              <a:t> </a:t>
            </a:r>
            <a:r>
              <a:rPr lang="en-US" dirty="0" err="1"/>
              <a:t>hanya</a:t>
            </a:r>
            <a:r>
              <a:rPr lang="en-US" dirty="0"/>
              <a:t> </a:t>
            </a:r>
            <a:r>
              <a:rPr lang="en-US" dirty="0" err="1"/>
              <a:t>perlu</a:t>
            </a:r>
            <a:r>
              <a:rPr lang="en-US" dirty="0"/>
              <a:t> </a:t>
            </a:r>
            <a:r>
              <a:rPr lang="en-US" dirty="0" err="1"/>
              <a:t>berjalan</a:t>
            </a:r>
            <a:r>
              <a:rPr lang="en-US" dirty="0"/>
              <a:t> </a:t>
            </a:r>
            <a:r>
              <a:rPr lang="en-US" dirty="0" err="1"/>
              <a:t>lurus</a:t>
            </a:r>
            <a:r>
              <a:rPr lang="en-US" dirty="0"/>
              <a:t> </a:t>
            </a:r>
            <a:r>
              <a:rPr lang="en-US" dirty="0" err="1"/>
              <a:t>kearah</a:t>
            </a:r>
            <a:r>
              <a:rPr lang="en-US" dirty="0"/>
              <a:t> </a:t>
            </a:r>
            <a:r>
              <a:rPr lang="en-US" dirty="0" err="1"/>
              <a:t>timur</a:t>
            </a:r>
            <a:r>
              <a:rPr lang="en-US" dirty="0"/>
              <a:t> </a:t>
            </a:r>
            <a:r>
              <a:rPr lang="en-US" dirty="0" err="1"/>
              <a:t>untuk</a:t>
            </a:r>
            <a:r>
              <a:rPr lang="en-US" dirty="0"/>
              <a:t> </a:t>
            </a:r>
            <a:r>
              <a:rPr lang="en-US" dirty="0" err="1"/>
              <a:t>menuju</a:t>
            </a:r>
            <a:r>
              <a:rPr lang="en-US" dirty="0"/>
              <a:t> </a:t>
            </a:r>
            <a:r>
              <a:rPr lang="en-US" dirty="0" err="1"/>
              <a:t>ruang</a:t>
            </a:r>
            <a:r>
              <a:rPr lang="en-US" dirty="0"/>
              <a:t> exhibition </a:t>
            </a:r>
            <a:r>
              <a:rPr lang="en-US" dirty="0" err="1"/>
              <a:t>atau</a:t>
            </a:r>
            <a:r>
              <a:rPr lang="en-US" dirty="0"/>
              <a:t> </a:t>
            </a:r>
            <a:r>
              <a:rPr lang="en-US" dirty="0" err="1"/>
              <a:t>kebarat</a:t>
            </a:r>
            <a:r>
              <a:rPr lang="en-US" dirty="0"/>
              <a:t> </a:t>
            </a:r>
            <a:r>
              <a:rPr lang="en-US" dirty="0" err="1"/>
              <a:t>untuk</a:t>
            </a:r>
            <a:r>
              <a:rPr lang="en-US" dirty="0"/>
              <a:t> </a:t>
            </a:r>
            <a:r>
              <a:rPr lang="en-US" dirty="0" err="1"/>
              <a:t>ke</a:t>
            </a:r>
            <a:r>
              <a:rPr lang="en-US" dirty="0"/>
              <a:t> area shelter </a:t>
            </a:r>
            <a:r>
              <a:rPr lang="en-US" dirty="0" err="1"/>
              <a:t>atau</a:t>
            </a:r>
            <a:r>
              <a:rPr lang="en-US" dirty="0"/>
              <a:t> </a:t>
            </a:r>
            <a:r>
              <a:rPr lang="en-US" dirty="0" err="1"/>
              <a:t>belok</a:t>
            </a:r>
            <a:r>
              <a:rPr lang="en-US" dirty="0"/>
              <a:t> </a:t>
            </a:r>
            <a:r>
              <a:rPr lang="en-US" dirty="0" err="1"/>
              <a:t>kiri</a:t>
            </a:r>
            <a:r>
              <a:rPr lang="en-US" dirty="0"/>
              <a:t> </a:t>
            </a:r>
            <a:r>
              <a:rPr lang="en-US" dirty="0" err="1"/>
              <a:t>ke</a:t>
            </a:r>
            <a:r>
              <a:rPr lang="en-US" dirty="0"/>
              <a:t> </a:t>
            </a:r>
            <a:r>
              <a:rPr lang="en-US" dirty="0" err="1"/>
              <a:t>arah</a:t>
            </a:r>
            <a:r>
              <a:rPr lang="en-US" dirty="0"/>
              <a:t> </a:t>
            </a:r>
            <a:r>
              <a:rPr lang="en-US" dirty="0" err="1"/>
              <a:t>utara</a:t>
            </a:r>
            <a:r>
              <a:rPr lang="en-US" dirty="0"/>
              <a:t> </a:t>
            </a:r>
            <a:r>
              <a:rPr lang="en-US" dirty="0" err="1"/>
              <a:t>untuk</a:t>
            </a:r>
            <a:r>
              <a:rPr lang="en-US" dirty="0"/>
              <a:t> </a:t>
            </a:r>
            <a:r>
              <a:rPr lang="en-US" dirty="0" err="1"/>
              <a:t>menuju</a:t>
            </a:r>
            <a:r>
              <a:rPr lang="en-US" dirty="0"/>
              <a:t> toilet </a:t>
            </a:r>
            <a:r>
              <a:rPr lang="en-US" dirty="0" err="1"/>
              <a:t>sedangkan</a:t>
            </a:r>
            <a:r>
              <a:rPr lang="en-US" dirty="0"/>
              <a:t> </a:t>
            </a:r>
            <a:r>
              <a:rPr lang="en-US" dirty="0" err="1"/>
              <a:t>jika</a:t>
            </a:r>
            <a:r>
              <a:rPr lang="en-US" dirty="0"/>
              <a:t> </a:t>
            </a:r>
            <a:r>
              <a:rPr lang="en-US" dirty="0" err="1"/>
              <a:t>pengunjung</a:t>
            </a:r>
            <a:r>
              <a:rPr lang="en-US" dirty="0"/>
              <a:t> </a:t>
            </a:r>
            <a:r>
              <a:rPr lang="en-US" dirty="0" err="1"/>
              <a:t>masuk</a:t>
            </a:r>
            <a:r>
              <a:rPr lang="en-US" dirty="0"/>
              <a:t> </a:t>
            </a:r>
            <a:r>
              <a:rPr lang="en-US" dirty="0" err="1"/>
              <a:t>melalui</a:t>
            </a:r>
            <a:r>
              <a:rPr lang="en-US" dirty="0"/>
              <a:t> </a:t>
            </a:r>
            <a:r>
              <a:rPr lang="en-US" dirty="0" err="1"/>
              <a:t>jalur</a:t>
            </a:r>
            <a:r>
              <a:rPr lang="en-US" dirty="0"/>
              <a:t> </a:t>
            </a:r>
            <a:r>
              <a:rPr lang="en-US" dirty="0" err="1"/>
              <a:t>raemp</a:t>
            </a:r>
            <a:r>
              <a:rPr lang="en-US" dirty="0"/>
              <a:t> </a:t>
            </a:r>
            <a:r>
              <a:rPr lang="en-US" dirty="0" err="1"/>
              <a:t>pengnjung</a:t>
            </a:r>
            <a:r>
              <a:rPr lang="en-US" dirty="0"/>
              <a:t> </a:t>
            </a:r>
            <a:r>
              <a:rPr lang="en-US" dirty="0" err="1"/>
              <a:t>bisa</a:t>
            </a:r>
            <a:r>
              <a:rPr lang="en-US" dirty="0"/>
              <a:t> </a:t>
            </a:r>
            <a:r>
              <a:rPr lang="en-US" dirty="0" err="1"/>
              <a:t>lansung</a:t>
            </a:r>
            <a:r>
              <a:rPr lang="en-US" dirty="0"/>
              <a:t> </a:t>
            </a:r>
            <a:r>
              <a:rPr lang="en-US" dirty="0" err="1"/>
              <a:t>lurus</a:t>
            </a:r>
            <a:r>
              <a:rPr lang="en-US" dirty="0"/>
              <a:t> </a:t>
            </a:r>
            <a:r>
              <a:rPr lang="en-US" dirty="0" err="1"/>
              <a:t>kearah</a:t>
            </a:r>
            <a:r>
              <a:rPr lang="en-US" dirty="0"/>
              <a:t> </a:t>
            </a:r>
            <a:r>
              <a:rPr lang="en-US" dirty="0" err="1"/>
              <a:t>selatan</a:t>
            </a:r>
            <a:r>
              <a:rPr lang="en-US" dirty="0"/>
              <a:t> </a:t>
            </a:r>
            <a:r>
              <a:rPr lang="en-US" dirty="0" err="1"/>
              <a:t>untuk</a:t>
            </a:r>
            <a:r>
              <a:rPr lang="en-US" dirty="0"/>
              <a:t> </a:t>
            </a:r>
            <a:r>
              <a:rPr lang="en-US" dirty="0" err="1"/>
              <a:t>ke</a:t>
            </a:r>
            <a:r>
              <a:rPr lang="en-US" dirty="0"/>
              <a:t> </a:t>
            </a:r>
            <a:r>
              <a:rPr lang="en-US" dirty="0" err="1"/>
              <a:t>ruang</a:t>
            </a:r>
            <a:r>
              <a:rPr lang="en-US" dirty="0"/>
              <a:t> exhibition yang </a:t>
            </a:r>
            <a:r>
              <a:rPr lang="en-US" dirty="0" err="1"/>
              <a:t>sebelumnya</a:t>
            </a:r>
            <a:r>
              <a:rPr lang="en-US" dirty="0"/>
              <a:t> </a:t>
            </a:r>
            <a:r>
              <a:rPr lang="en-US" dirty="0" err="1"/>
              <a:t>melewati</a:t>
            </a:r>
            <a:r>
              <a:rPr lang="en-US" dirty="0"/>
              <a:t> toilet </a:t>
            </a:r>
            <a:r>
              <a:rPr lang="en-US" dirty="0" err="1"/>
              <a:t>atau</a:t>
            </a:r>
            <a:r>
              <a:rPr lang="en-US" dirty="0"/>
              <a:t> </a:t>
            </a:r>
            <a:r>
              <a:rPr lang="en-US" dirty="0" err="1"/>
              <a:t>berbelok</a:t>
            </a:r>
            <a:r>
              <a:rPr lang="en-US" dirty="0"/>
              <a:t> </a:t>
            </a:r>
            <a:r>
              <a:rPr lang="en-US" dirty="0" err="1"/>
              <a:t>ke</a:t>
            </a:r>
            <a:r>
              <a:rPr lang="en-US" dirty="0"/>
              <a:t> </a:t>
            </a:r>
            <a:r>
              <a:rPr lang="en-US" dirty="0" err="1"/>
              <a:t>kanan</a:t>
            </a:r>
            <a:r>
              <a:rPr lang="en-US" dirty="0"/>
              <a:t> </a:t>
            </a:r>
            <a:r>
              <a:rPr lang="en-US" dirty="0" err="1"/>
              <a:t>ke</a:t>
            </a:r>
            <a:r>
              <a:rPr lang="en-US" dirty="0"/>
              <a:t> </a:t>
            </a:r>
            <a:r>
              <a:rPr lang="en-US" dirty="0" err="1"/>
              <a:t>arah</a:t>
            </a:r>
            <a:r>
              <a:rPr lang="en-US" dirty="0"/>
              <a:t> </a:t>
            </a:r>
            <a:r>
              <a:rPr lang="en-US" dirty="0" err="1"/>
              <a:t>barat</a:t>
            </a:r>
            <a:r>
              <a:rPr lang="en-US" dirty="0"/>
              <a:t> </a:t>
            </a:r>
            <a:r>
              <a:rPr lang="en-US" dirty="0" err="1"/>
              <a:t>untuk</a:t>
            </a:r>
            <a:r>
              <a:rPr lang="en-US" dirty="0"/>
              <a:t> </a:t>
            </a:r>
            <a:r>
              <a:rPr lang="en-US" dirty="0" err="1"/>
              <a:t>ke</a:t>
            </a:r>
            <a:r>
              <a:rPr lang="en-US" dirty="0"/>
              <a:t> area shelter, area storage, heating plant, </a:t>
            </a:r>
            <a:r>
              <a:rPr lang="en-US" dirty="0" err="1"/>
              <a:t>dan</a:t>
            </a:r>
            <a:r>
              <a:rPr lang="en-US" dirty="0"/>
              <a:t> office </a:t>
            </a:r>
            <a:r>
              <a:rPr lang="en-US" dirty="0" err="1"/>
              <a:t>bukanlah</a:t>
            </a:r>
            <a:r>
              <a:rPr lang="en-US" dirty="0"/>
              <a:t> </a:t>
            </a:r>
            <a:r>
              <a:rPr lang="en-US" dirty="0" err="1"/>
              <a:t>ruang</a:t>
            </a:r>
            <a:r>
              <a:rPr lang="en-US" dirty="0"/>
              <a:t> </a:t>
            </a:r>
            <a:r>
              <a:rPr lang="en-US" dirty="0" err="1"/>
              <a:t>publik</a:t>
            </a:r>
            <a:r>
              <a:rPr lang="en-US" dirty="0"/>
              <a:t> </a:t>
            </a:r>
            <a:r>
              <a:rPr lang="en-US" dirty="0" err="1"/>
              <a:t>sehingga</a:t>
            </a:r>
            <a:r>
              <a:rPr lang="en-US" dirty="0"/>
              <a:t> </a:t>
            </a:r>
            <a:r>
              <a:rPr lang="en-US" dirty="0" err="1"/>
              <a:t>pengunjung</a:t>
            </a:r>
            <a:r>
              <a:rPr lang="en-US" dirty="0"/>
              <a:t> </a:t>
            </a:r>
            <a:r>
              <a:rPr lang="en-US" dirty="0" err="1"/>
              <a:t>hanya</a:t>
            </a:r>
            <a:r>
              <a:rPr lang="en-US" dirty="0"/>
              <a:t> </a:t>
            </a:r>
            <a:r>
              <a:rPr lang="en-US" dirty="0" err="1"/>
              <a:t>bisa</a:t>
            </a:r>
            <a:r>
              <a:rPr lang="en-US" dirty="0"/>
              <a:t> </a:t>
            </a:r>
            <a:r>
              <a:rPr lang="en-US" dirty="0" err="1"/>
              <a:t>mendatangi</a:t>
            </a:r>
            <a:r>
              <a:rPr lang="en-US" dirty="0"/>
              <a:t> area exhibition, shelter </a:t>
            </a:r>
            <a:r>
              <a:rPr lang="en-US" dirty="0" err="1"/>
              <a:t>dan</a:t>
            </a:r>
            <a:r>
              <a:rPr lang="en-US" dirty="0"/>
              <a:t> toilet</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83380a3efb_5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83380a3efb_5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dirty="0"/>
              <a:t>Alur aktivitas pengunjung dimulai pada pintu masuk utama di bagian utara bangunan massa pavillon. Dari entrance bisa menuju ke hall and kitchen pada bagian timur dan sirkulasi tersier menuju wardrobe pada bagian barat. Selanjutnya pada bagian selatan terbuka mengarah paada 3 arah. Pada bagian barat menuju ke foyer. Dari foyer pada bagian selatan menuju ke teras dan skilight. Dari foyer pada bagian utara menuju ramp yang menembus ke lantai first ground dan roof terrace. Dari foyer bagian barat menuju hall, connecting two levels, dan stairs.</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341883111_6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341883111_6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83380a3efb_5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83380a3efb_5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Selanjutnya</a:t>
            </a:r>
            <a:r>
              <a:rPr lang="en-US" dirty="0"/>
              <a:t> </a:t>
            </a:r>
            <a:r>
              <a:rPr lang="en-US" dirty="0" err="1"/>
              <a:t>alur</a:t>
            </a:r>
            <a:r>
              <a:rPr lang="en-US" dirty="0"/>
              <a:t> </a:t>
            </a:r>
            <a:r>
              <a:rPr lang="en-US" dirty="0" err="1"/>
              <a:t>aktivitas</a:t>
            </a:r>
            <a:r>
              <a:rPr lang="en-US" dirty="0"/>
              <a:t> </a:t>
            </a:r>
            <a:r>
              <a:rPr lang="en-US" dirty="0" err="1"/>
              <a:t>pengunjung</a:t>
            </a:r>
            <a:r>
              <a:rPr lang="en-US" dirty="0"/>
              <a:t> </a:t>
            </a:r>
            <a:r>
              <a:rPr lang="en-US" dirty="0" err="1"/>
              <a:t>pada</a:t>
            </a:r>
            <a:r>
              <a:rPr lang="en-US" dirty="0"/>
              <a:t> first floor, </a:t>
            </a:r>
            <a:r>
              <a:rPr lang="en-US" dirty="0" err="1"/>
              <a:t>bisa</a:t>
            </a:r>
            <a:r>
              <a:rPr lang="en-US" dirty="0"/>
              <a:t> </a:t>
            </a:r>
            <a:r>
              <a:rPr lang="en-US" dirty="0" err="1"/>
              <a:t>dari</a:t>
            </a:r>
            <a:r>
              <a:rPr lang="en-US" dirty="0"/>
              <a:t> 2 </a:t>
            </a:r>
            <a:r>
              <a:rPr lang="en-US" dirty="0" err="1"/>
              <a:t>jalur</a:t>
            </a:r>
            <a:r>
              <a:rPr lang="en-US" dirty="0"/>
              <a:t> </a:t>
            </a:r>
            <a:r>
              <a:rPr lang="en-US" dirty="0" err="1"/>
              <a:t>yaitu</a:t>
            </a:r>
            <a:r>
              <a:rPr lang="en-US" dirty="0"/>
              <a:t> stairs </a:t>
            </a:r>
            <a:r>
              <a:rPr lang="en-US" dirty="0" err="1"/>
              <a:t>dan</a:t>
            </a:r>
            <a:r>
              <a:rPr lang="en-US" dirty="0"/>
              <a:t> ramp. </a:t>
            </a:r>
            <a:r>
              <a:rPr lang="en-US" dirty="0" err="1"/>
              <a:t>Dimulai</a:t>
            </a:r>
            <a:r>
              <a:rPr lang="en-US" dirty="0"/>
              <a:t> </a:t>
            </a:r>
            <a:r>
              <a:rPr lang="en-US" dirty="0" err="1"/>
              <a:t>dari</a:t>
            </a:r>
            <a:r>
              <a:rPr lang="en-US" dirty="0"/>
              <a:t> stairs </a:t>
            </a:r>
            <a:r>
              <a:rPr lang="en-US" dirty="0" err="1"/>
              <a:t>ke</a:t>
            </a:r>
            <a:r>
              <a:rPr lang="en-US" dirty="0"/>
              <a:t> hall space yang </a:t>
            </a:r>
            <a:r>
              <a:rPr lang="en-US" dirty="0" err="1"/>
              <a:t>membagi</a:t>
            </a:r>
            <a:r>
              <a:rPr lang="en-US" dirty="0"/>
              <a:t> </a:t>
            </a:r>
            <a:r>
              <a:rPr lang="en-US" dirty="0" err="1"/>
              <a:t>ke</a:t>
            </a:r>
            <a:r>
              <a:rPr lang="en-US" dirty="0"/>
              <a:t> </a:t>
            </a:r>
            <a:r>
              <a:rPr lang="en-US" dirty="0" err="1"/>
              <a:t>arah</a:t>
            </a:r>
            <a:r>
              <a:rPr lang="en-US" dirty="0"/>
              <a:t> </a:t>
            </a:r>
            <a:r>
              <a:rPr lang="en-US" dirty="0" err="1"/>
              <a:t>selatan</a:t>
            </a:r>
            <a:r>
              <a:rPr lang="en-US" dirty="0"/>
              <a:t> </a:t>
            </a:r>
            <a:r>
              <a:rPr lang="en-US" dirty="0" err="1"/>
              <a:t>dan</a:t>
            </a:r>
            <a:r>
              <a:rPr lang="en-US" dirty="0"/>
              <a:t> </a:t>
            </a:r>
            <a:r>
              <a:rPr lang="en-US" dirty="0" err="1"/>
              <a:t>utara</a:t>
            </a:r>
            <a:r>
              <a:rPr lang="en-US" dirty="0"/>
              <a:t> </a:t>
            </a:r>
            <a:r>
              <a:rPr lang="en-US" dirty="0" err="1"/>
              <a:t>tangga</a:t>
            </a:r>
            <a:r>
              <a:rPr lang="en-US" dirty="0"/>
              <a:t>. </a:t>
            </a:r>
            <a:r>
              <a:rPr lang="en-US" dirty="0" err="1"/>
              <a:t>Pada</a:t>
            </a:r>
            <a:r>
              <a:rPr lang="en-US" dirty="0"/>
              <a:t> </a:t>
            </a:r>
            <a:r>
              <a:rPr lang="en-US" dirty="0" err="1"/>
              <a:t>bagian</a:t>
            </a:r>
            <a:r>
              <a:rPr lang="en-US" dirty="0"/>
              <a:t> </a:t>
            </a:r>
            <a:r>
              <a:rPr lang="en-US" dirty="0" err="1"/>
              <a:t>selatan</a:t>
            </a:r>
            <a:r>
              <a:rPr lang="en-US" dirty="0"/>
              <a:t> </a:t>
            </a:r>
            <a:r>
              <a:rPr lang="en-US" dirty="0" err="1"/>
              <a:t>lalu</a:t>
            </a:r>
            <a:r>
              <a:rPr lang="en-US" dirty="0"/>
              <a:t> </a:t>
            </a:r>
            <a:r>
              <a:rPr lang="en-US" dirty="0" err="1"/>
              <a:t>ke</a:t>
            </a:r>
            <a:r>
              <a:rPr lang="en-US" dirty="0"/>
              <a:t> </a:t>
            </a:r>
            <a:r>
              <a:rPr lang="en-US" dirty="0" err="1"/>
              <a:t>timur</a:t>
            </a:r>
            <a:r>
              <a:rPr lang="en-US" dirty="0"/>
              <a:t> </a:t>
            </a:r>
            <a:r>
              <a:rPr lang="en-US" dirty="0" err="1"/>
              <a:t>melewati</a:t>
            </a:r>
            <a:r>
              <a:rPr lang="en-US" dirty="0"/>
              <a:t> office </a:t>
            </a:r>
            <a:r>
              <a:rPr lang="en-US" dirty="0" err="1"/>
              <a:t>dan</a:t>
            </a:r>
            <a:r>
              <a:rPr lang="en-US" dirty="0"/>
              <a:t> </a:t>
            </a:r>
            <a:r>
              <a:rPr lang="en-US" dirty="0" err="1"/>
              <a:t>menuju</a:t>
            </a:r>
            <a:r>
              <a:rPr lang="en-US" dirty="0"/>
              <a:t> hall yang </a:t>
            </a:r>
            <a:r>
              <a:rPr lang="en-US" dirty="0" err="1"/>
              <a:t>luas</a:t>
            </a:r>
            <a:r>
              <a:rPr lang="en-US" dirty="0"/>
              <a:t>. </a:t>
            </a:r>
            <a:r>
              <a:rPr lang="en-US" dirty="0" err="1"/>
              <a:t>Pada</a:t>
            </a:r>
            <a:r>
              <a:rPr lang="en-US" dirty="0"/>
              <a:t> </a:t>
            </a:r>
            <a:r>
              <a:rPr lang="en-US" dirty="0" err="1"/>
              <a:t>bagian</a:t>
            </a:r>
            <a:r>
              <a:rPr lang="en-US" dirty="0"/>
              <a:t> </a:t>
            </a:r>
            <a:r>
              <a:rPr lang="en-US" dirty="0" err="1"/>
              <a:t>utara</a:t>
            </a:r>
            <a:r>
              <a:rPr lang="en-US" dirty="0"/>
              <a:t> </a:t>
            </a:r>
            <a:r>
              <a:rPr lang="en-US" dirty="0" err="1"/>
              <a:t>lalu</a:t>
            </a:r>
            <a:r>
              <a:rPr lang="en-US" dirty="0"/>
              <a:t> </a:t>
            </a:r>
            <a:r>
              <a:rPr lang="en-US" dirty="0" err="1"/>
              <a:t>ke</a:t>
            </a:r>
            <a:r>
              <a:rPr lang="en-US" dirty="0"/>
              <a:t> </a:t>
            </a:r>
            <a:r>
              <a:rPr lang="en-US" dirty="0" err="1"/>
              <a:t>timur</a:t>
            </a:r>
            <a:r>
              <a:rPr lang="en-US" dirty="0"/>
              <a:t> </a:t>
            </a:r>
            <a:r>
              <a:rPr lang="en-US" dirty="0" err="1"/>
              <a:t>menuju</a:t>
            </a:r>
            <a:r>
              <a:rPr lang="en-US" dirty="0"/>
              <a:t> library </a:t>
            </a:r>
            <a:r>
              <a:rPr lang="en-US" dirty="0" err="1"/>
              <a:t>dan</a:t>
            </a:r>
            <a:r>
              <a:rPr lang="en-US" dirty="0"/>
              <a:t> </a:t>
            </a:r>
            <a:r>
              <a:rPr lang="en-US" dirty="0" err="1"/>
              <a:t>menembus</a:t>
            </a:r>
            <a:r>
              <a:rPr lang="en-US" dirty="0"/>
              <a:t> </a:t>
            </a:r>
            <a:r>
              <a:rPr lang="en-US" dirty="0" err="1"/>
              <a:t>ke</a:t>
            </a:r>
            <a:r>
              <a:rPr lang="en-US" dirty="0"/>
              <a:t> </a:t>
            </a:r>
            <a:r>
              <a:rPr lang="en-US" dirty="0" err="1"/>
              <a:t>sirkulasi</a:t>
            </a:r>
            <a:r>
              <a:rPr lang="en-US" dirty="0"/>
              <a:t> </a:t>
            </a:r>
            <a:r>
              <a:rPr lang="en-US" dirty="0" err="1"/>
              <a:t>tersier</a:t>
            </a:r>
            <a:r>
              <a:rPr lang="en-US" dirty="0"/>
              <a:t>. </a:t>
            </a:r>
            <a:r>
              <a:rPr lang="en-US" dirty="0" err="1"/>
              <a:t>Pada</a:t>
            </a:r>
            <a:r>
              <a:rPr lang="en-US" dirty="0"/>
              <a:t> </a:t>
            </a:r>
            <a:r>
              <a:rPr lang="en-US" dirty="0" err="1"/>
              <a:t>bagian</a:t>
            </a:r>
            <a:r>
              <a:rPr lang="en-US" dirty="0"/>
              <a:t> </a:t>
            </a:r>
            <a:r>
              <a:rPr lang="en-US" dirty="0" err="1"/>
              <a:t>tengah</a:t>
            </a:r>
            <a:r>
              <a:rPr lang="en-US" dirty="0"/>
              <a:t> </a:t>
            </a:r>
            <a:r>
              <a:rPr lang="en-US" dirty="0" err="1"/>
              <a:t>pavillon</a:t>
            </a:r>
            <a:r>
              <a:rPr lang="en-US" dirty="0"/>
              <a:t> </a:t>
            </a:r>
            <a:r>
              <a:rPr lang="en-US" dirty="0" err="1"/>
              <a:t>tersambung</a:t>
            </a:r>
            <a:r>
              <a:rPr lang="en-US" dirty="0"/>
              <a:t> </a:t>
            </a:r>
            <a:r>
              <a:rPr lang="en-US" dirty="0" err="1"/>
              <a:t>juga</a:t>
            </a:r>
            <a:r>
              <a:rPr lang="en-US" dirty="0"/>
              <a:t> </a:t>
            </a:r>
            <a:r>
              <a:rPr lang="en-US" dirty="0" err="1"/>
              <a:t>dari</a:t>
            </a:r>
            <a:r>
              <a:rPr lang="en-US" dirty="0"/>
              <a:t> ramp yang </a:t>
            </a:r>
            <a:r>
              <a:rPr lang="en-US" dirty="0" err="1"/>
              <a:t>berasal</a:t>
            </a:r>
            <a:r>
              <a:rPr lang="en-US" dirty="0"/>
              <a:t> </a:t>
            </a:r>
            <a:r>
              <a:rPr lang="en-US" dirty="0" err="1"/>
              <a:t>dari</a:t>
            </a:r>
            <a:r>
              <a:rPr lang="en-US" dirty="0"/>
              <a:t> basement </a:t>
            </a:r>
            <a:r>
              <a:rPr lang="en-US" dirty="0" err="1"/>
              <a:t>sampai</a:t>
            </a:r>
            <a:r>
              <a:rPr lang="en-US" dirty="0"/>
              <a:t> </a:t>
            </a:r>
            <a:r>
              <a:rPr lang="en-US" dirty="0" err="1"/>
              <a:t>ke</a:t>
            </a:r>
            <a:r>
              <a:rPr lang="en-US" dirty="0"/>
              <a:t> roof </a:t>
            </a:r>
            <a:r>
              <a:rPr lang="en-US" dirty="0" err="1"/>
              <a:t>teracce</a:t>
            </a:r>
            <a:r>
              <a:rPr lang="en-US" dirty="0"/>
              <a:t>. Ramp </a:t>
            </a:r>
            <a:r>
              <a:rPr lang="en-US" dirty="0" err="1"/>
              <a:t>padaa</a:t>
            </a:r>
            <a:r>
              <a:rPr lang="en-US" dirty="0"/>
              <a:t> first floor </a:t>
            </a:r>
            <a:r>
              <a:rPr lang="en-US" dirty="0" err="1"/>
              <a:t>pada</a:t>
            </a:r>
            <a:r>
              <a:rPr lang="en-US" dirty="0"/>
              <a:t> </a:t>
            </a:r>
            <a:r>
              <a:rPr lang="en-US" dirty="0" err="1"/>
              <a:t>bagian</a:t>
            </a:r>
            <a:r>
              <a:rPr lang="en-US" dirty="0"/>
              <a:t> </a:t>
            </a:r>
            <a:r>
              <a:rPr lang="en-US" dirty="0" err="1"/>
              <a:t>selatan</a:t>
            </a:r>
            <a:r>
              <a:rPr lang="en-US" dirty="0"/>
              <a:t> </a:t>
            </a:r>
            <a:r>
              <a:rPr lang="en-US" dirty="0" err="1"/>
              <a:t>ke</a:t>
            </a:r>
            <a:r>
              <a:rPr lang="en-US" dirty="0"/>
              <a:t> </a:t>
            </a:r>
            <a:r>
              <a:rPr lang="en-US" dirty="0" err="1"/>
              <a:t>utara</a:t>
            </a:r>
            <a:r>
              <a:rPr lang="en-US" dirty="0"/>
              <a:t> </a:t>
            </a:r>
            <a:r>
              <a:rPr lang="en-US" dirty="0" err="1"/>
              <a:t>menuju</a:t>
            </a:r>
            <a:r>
              <a:rPr lang="en-US" dirty="0"/>
              <a:t> </a:t>
            </a:r>
            <a:r>
              <a:rPr lang="en-US" dirty="0" err="1"/>
              <a:t>ke</a:t>
            </a:r>
            <a:r>
              <a:rPr lang="en-US" dirty="0"/>
              <a:t> roof terrace. </a:t>
            </a:r>
            <a:r>
              <a:rPr lang="en-US" dirty="0" err="1"/>
              <a:t>Sedangkan</a:t>
            </a:r>
            <a:r>
              <a:rPr lang="en-US" dirty="0"/>
              <a:t> </a:t>
            </a:r>
            <a:r>
              <a:rPr lang="en-US" dirty="0" err="1"/>
              <a:t>pada</a:t>
            </a:r>
            <a:r>
              <a:rPr lang="en-US" dirty="0"/>
              <a:t> </a:t>
            </a:r>
            <a:r>
              <a:rPr lang="en-US" dirty="0" err="1"/>
              <a:t>bagian</a:t>
            </a:r>
            <a:r>
              <a:rPr lang="en-US" dirty="0"/>
              <a:t> </a:t>
            </a:r>
            <a:r>
              <a:rPr lang="en-US" dirty="0" err="1"/>
              <a:t>utara</a:t>
            </a:r>
            <a:r>
              <a:rPr lang="en-US" dirty="0"/>
              <a:t> </a:t>
            </a:r>
            <a:r>
              <a:rPr lang="en-US" dirty="0" err="1"/>
              <a:t>ke</a:t>
            </a:r>
            <a:r>
              <a:rPr lang="en-US" dirty="0"/>
              <a:t> </a:t>
            </a:r>
            <a:r>
              <a:rPr lang="en-US" dirty="0" err="1"/>
              <a:t>selatan</a:t>
            </a:r>
            <a:r>
              <a:rPr lang="en-US" dirty="0"/>
              <a:t> </a:t>
            </a:r>
            <a:r>
              <a:rPr lang="en-US" dirty="0" err="1"/>
              <a:t>sirkulasi</a:t>
            </a:r>
            <a:r>
              <a:rPr lang="en-US" dirty="0"/>
              <a:t> </a:t>
            </a:r>
            <a:r>
              <a:rPr lang="en-US" dirty="0" err="1"/>
              <a:t>dari</a:t>
            </a:r>
            <a:r>
              <a:rPr lang="en-US" dirty="0"/>
              <a:t> ground floor.</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83380a3efb_5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83380a3efb_5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Selanjutnya</a:t>
            </a:r>
            <a:r>
              <a:rPr lang="en-US" dirty="0"/>
              <a:t> </a:t>
            </a:r>
            <a:r>
              <a:rPr lang="en-US" dirty="0" err="1"/>
              <a:t>alur</a:t>
            </a:r>
            <a:r>
              <a:rPr lang="en-US" dirty="0"/>
              <a:t> </a:t>
            </a:r>
            <a:r>
              <a:rPr lang="en-US" dirty="0" err="1"/>
              <a:t>aktivitas</a:t>
            </a:r>
            <a:r>
              <a:rPr lang="en-US" dirty="0"/>
              <a:t> </a:t>
            </a:r>
            <a:r>
              <a:rPr lang="en-US" dirty="0" err="1"/>
              <a:t>pengunjung</a:t>
            </a:r>
            <a:r>
              <a:rPr lang="en-US" dirty="0"/>
              <a:t> roof </a:t>
            </a:r>
            <a:r>
              <a:rPr lang="en-US" dirty="0" err="1"/>
              <a:t>terrance</a:t>
            </a:r>
            <a:r>
              <a:rPr lang="en-US" dirty="0"/>
              <a:t>, </a:t>
            </a:r>
            <a:r>
              <a:rPr lang="en-US" dirty="0" err="1"/>
              <a:t>bisa</a:t>
            </a:r>
            <a:r>
              <a:rPr lang="en-US" dirty="0"/>
              <a:t> </a:t>
            </a:r>
            <a:r>
              <a:rPr lang="en-US" dirty="0" err="1"/>
              <a:t>dari</a:t>
            </a:r>
            <a:r>
              <a:rPr lang="en-US" dirty="0"/>
              <a:t> 2 </a:t>
            </a:r>
            <a:r>
              <a:rPr lang="en-US" dirty="0" err="1"/>
              <a:t>jalur</a:t>
            </a:r>
            <a:r>
              <a:rPr lang="en-US" dirty="0"/>
              <a:t> </a:t>
            </a:r>
            <a:r>
              <a:rPr lang="en-US" dirty="0" err="1"/>
              <a:t>yaitu</a:t>
            </a:r>
            <a:r>
              <a:rPr lang="en-US" dirty="0"/>
              <a:t> stairs </a:t>
            </a:r>
            <a:r>
              <a:rPr lang="en-US" dirty="0" err="1"/>
              <a:t>dan</a:t>
            </a:r>
            <a:r>
              <a:rPr lang="en-US" dirty="0"/>
              <a:t> ramp. </a:t>
            </a:r>
            <a:r>
              <a:rPr lang="en-US" dirty="0" err="1"/>
              <a:t>Dimulai</a:t>
            </a:r>
            <a:r>
              <a:rPr lang="en-US" dirty="0"/>
              <a:t> </a:t>
            </a:r>
            <a:r>
              <a:rPr lang="en-US" dirty="0" err="1"/>
              <a:t>dari</a:t>
            </a:r>
            <a:r>
              <a:rPr lang="en-US" dirty="0"/>
              <a:t> stairs </a:t>
            </a:r>
            <a:r>
              <a:rPr lang="en-US" dirty="0" err="1"/>
              <a:t>langsung</a:t>
            </a:r>
            <a:r>
              <a:rPr lang="en-US" dirty="0"/>
              <a:t> </a:t>
            </a:r>
            <a:r>
              <a:rPr lang="en-US" dirty="0" err="1"/>
              <a:t>menuju</a:t>
            </a:r>
            <a:r>
              <a:rPr lang="en-US" dirty="0"/>
              <a:t> </a:t>
            </a:r>
            <a:r>
              <a:rPr lang="en-US" dirty="0" err="1"/>
              <a:t>ke</a:t>
            </a:r>
            <a:r>
              <a:rPr lang="en-US" dirty="0"/>
              <a:t> the accessible part. </a:t>
            </a:r>
            <a:r>
              <a:rPr lang="en-US" dirty="0" err="1"/>
              <a:t>Sirkulasi</a:t>
            </a:r>
            <a:r>
              <a:rPr lang="en-US" dirty="0"/>
              <a:t> yang  </a:t>
            </a:r>
            <a:r>
              <a:rPr lang="en-US" dirty="0" err="1"/>
              <a:t>terbentuk</a:t>
            </a:r>
            <a:r>
              <a:rPr lang="en-US" dirty="0"/>
              <a:t> </a:t>
            </a:r>
            <a:r>
              <a:rPr lang="en-US" dirty="0" err="1"/>
              <a:t>sesuai</a:t>
            </a:r>
            <a:r>
              <a:rPr lang="en-US" dirty="0"/>
              <a:t> </a:t>
            </a:r>
            <a:r>
              <a:rPr lang="en-US" dirty="0" err="1"/>
              <a:t>dengan</a:t>
            </a:r>
            <a:r>
              <a:rPr lang="en-US" dirty="0"/>
              <a:t> </a:t>
            </a:r>
            <a:r>
              <a:rPr lang="en-US" dirty="0" err="1"/>
              <a:t>bentuk</a:t>
            </a:r>
            <a:r>
              <a:rPr lang="en-US" dirty="0"/>
              <a:t> </a:t>
            </a:r>
            <a:r>
              <a:rPr lang="en-US" dirty="0" err="1"/>
              <a:t>bangunan</a:t>
            </a:r>
            <a:r>
              <a:rPr lang="en-US" dirty="0"/>
              <a:t> pavilion yang </a:t>
            </a:r>
            <a:r>
              <a:rPr lang="en-US" dirty="0" err="1"/>
              <a:t>mengelilingi</a:t>
            </a:r>
            <a:r>
              <a:rPr lang="en-US" dirty="0"/>
              <a:t> </a:t>
            </a:r>
            <a:r>
              <a:rPr lang="en-US" dirty="0" err="1"/>
              <a:t>bagian</a:t>
            </a:r>
            <a:r>
              <a:rPr lang="en-US" dirty="0"/>
              <a:t> stairs. </a:t>
            </a:r>
            <a:r>
              <a:rPr lang="en-US" dirty="0" err="1"/>
              <a:t>Sama</a:t>
            </a:r>
            <a:r>
              <a:rPr lang="en-US" dirty="0"/>
              <a:t> </a:t>
            </a:r>
            <a:r>
              <a:rPr lang="en-US" dirty="0" err="1"/>
              <a:t>dengan</a:t>
            </a:r>
            <a:r>
              <a:rPr lang="en-US" dirty="0"/>
              <a:t> </a:t>
            </a:r>
            <a:r>
              <a:rPr lang="en-US" dirty="0" err="1"/>
              <a:t>sirkulasi</a:t>
            </a:r>
            <a:r>
              <a:rPr lang="en-US" dirty="0"/>
              <a:t> </a:t>
            </a:r>
            <a:r>
              <a:rPr lang="en-US" dirty="0" err="1"/>
              <a:t>dari</a:t>
            </a:r>
            <a:r>
              <a:rPr lang="en-US" dirty="0"/>
              <a:t> ramp yang </a:t>
            </a:r>
            <a:r>
              <a:rPr lang="en-US" dirty="0" err="1"/>
              <a:t>menuju</a:t>
            </a:r>
            <a:r>
              <a:rPr lang="en-US" dirty="0"/>
              <a:t> </a:t>
            </a:r>
            <a:r>
              <a:rPr lang="en-US" dirty="0" err="1"/>
              <a:t>ke</a:t>
            </a:r>
            <a:r>
              <a:rPr lang="en-US" dirty="0"/>
              <a:t> the accessible yang </a:t>
            </a:r>
            <a:r>
              <a:rPr lang="en-US" dirty="0" err="1"/>
              <a:t>dapat</a:t>
            </a:r>
            <a:r>
              <a:rPr lang="en-US" dirty="0"/>
              <a:t> </a:t>
            </a:r>
            <a:r>
              <a:rPr lang="en-US" dirty="0" err="1"/>
              <a:t>melihat</a:t>
            </a:r>
            <a:r>
              <a:rPr lang="en-US" dirty="0"/>
              <a:t> </a:t>
            </a:r>
            <a:r>
              <a:rPr lang="en-US" dirty="0" err="1"/>
              <a:t>langgung</a:t>
            </a:r>
            <a:r>
              <a:rPr lang="en-US" dirty="0"/>
              <a:t> </a:t>
            </a:r>
            <a:r>
              <a:rPr lang="en-US" dirty="0" err="1"/>
              <a:t>pemandangan</a:t>
            </a:r>
            <a:r>
              <a:rPr lang="en-US" dirty="0"/>
              <a:t> </a:t>
            </a:r>
            <a:r>
              <a:rPr lang="en-US" dirty="0" err="1"/>
              <a:t>dari</a:t>
            </a:r>
            <a:r>
              <a:rPr lang="en-US"/>
              <a:t> roof terrace.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8341883111_6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8341883111_6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D" dirty="0" err="1"/>
              <a:t>Lokasi</a:t>
            </a:r>
            <a:r>
              <a:rPr lang="en-ID" dirty="0"/>
              <a:t>:</a:t>
            </a:r>
          </a:p>
          <a:p>
            <a:pPr marL="0" lvl="0" indent="0" algn="l" rtl="0">
              <a:spcBef>
                <a:spcPts val="0"/>
              </a:spcBef>
              <a:spcAft>
                <a:spcPts val="0"/>
              </a:spcAft>
              <a:buNone/>
            </a:pPr>
            <a:r>
              <a:rPr lang="en-ID" dirty="0"/>
              <a:t>Pavilion le Corbusier </a:t>
            </a:r>
            <a:r>
              <a:rPr lang="en-ID" dirty="0" err="1"/>
              <a:t>terletak</a:t>
            </a:r>
            <a:r>
              <a:rPr lang="en-ID" dirty="0"/>
              <a:t> di </a:t>
            </a:r>
            <a:r>
              <a:rPr lang="en-ID" dirty="0" err="1"/>
              <a:t>benua</a:t>
            </a:r>
            <a:r>
              <a:rPr lang="en-ID" dirty="0"/>
              <a:t> </a:t>
            </a:r>
            <a:r>
              <a:rPr lang="en-ID" dirty="0" err="1"/>
              <a:t>eropa</a:t>
            </a:r>
            <a:r>
              <a:rPr lang="en-ID" dirty="0"/>
              <a:t>, </a:t>
            </a:r>
            <a:r>
              <a:rPr lang="en-ID" dirty="0" err="1"/>
              <a:t>lebih</a:t>
            </a:r>
            <a:r>
              <a:rPr lang="en-ID" dirty="0"/>
              <a:t> </a:t>
            </a:r>
            <a:r>
              <a:rPr lang="en-ID" dirty="0" err="1"/>
              <a:t>tepatnya</a:t>
            </a:r>
            <a:r>
              <a:rPr lang="en-ID" dirty="0"/>
              <a:t> di </a:t>
            </a:r>
            <a:r>
              <a:rPr lang="en-ID" dirty="0" err="1"/>
              <a:t>negara</a:t>
            </a:r>
            <a:r>
              <a:rPr lang="en-ID" dirty="0"/>
              <a:t> swiss/</a:t>
            </a:r>
            <a:r>
              <a:rPr lang="en-ID" dirty="0" err="1"/>
              <a:t>switzerland</a:t>
            </a:r>
            <a:r>
              <a:rPr lang="en-ID" dirty="0"/>
              <a:t> yang </a:t>
            </a:r>
            <a:r>
              <a:rPr lang="en-ID" dirty="0" err="1"/>
              <a:t>bersebelahan</a:t>
            </a:r>
            <a:r>
              <a:rPr lang="en-ID" dirty="0"/>
              <a:t> </a:t>
            </a:r>
            <a:r>
              <a:rPr lang="en-ID" dirty="0" err="1"/>
              <a:t>dengan</a:t>
            </a:r>
            <a:r>
              <a:rPr lang="en-ID" dirty="0"/>
              <a:t> </a:t>
            </a:r>
            <a:r>
              <a:rPr lang="en-ID" dirty="0" err="1"/>
              <a:t>negara</a:t>
            </a:r>
            <a:r>
              <a:rPr lang="en-ID" dirty="0"/>
              <a:t> </a:t>
            </a:r>
            <a:r>
              <a:rPr lang="en-ID" dirty="0" err="1"/>
              <a:t>jerman</a:t>
            </a:r>
            <a:r>
              <a:rPr lang="en-ID" dirty="0"/>
              <a:t> </a:t>
            </a:r>
            <a:r>
              <a:rPr lang="en-ID" dirty="0" err="1"/>
              <a:t>dan</a:t>
            </a:r>
            <a:r>
              <a:rPr lang="en-ID" dirty="0"/>
              <a:t> juga </a:t>
            </a:r>
            <a:r>
              <a:rPr lang="en-ID" dirty="0" err="1"/>
              <a:t>merupakan</a:t>
            </a:r>
            <a:r>
              <a:rPr lang="en-ID" dirty="0"/>
              <a:t> </a:t>
            </a:r>
            <a:r>
              <a:rPr lang="en-ID" dirty="0" err="1"/>
              <a:t>negara</a:t>
            </a:r>
            <a:r>
              <a:rPr lang="en-ID" dirty="0"/>
              <a:t> </a:t>
            </a:r>
            <a:r>
              <a:rPr lang="en-ID" dirty="0" err="1"/>
              <a:t>kelahiran</a:t>
            </a:r>
            <a:r>
              <a:rPr lang="en-ID" dirty="0"/>
              <a:t> Le Corbusier, </a:t>
            </a:r>
            <a:r>
              <a:rPr lang="en-ID" dirty="0" err="1"/>
              <a:t>Lebih</a:t>
            </a:r>
            <a:r>
              <a:rPr lang="en-ID" dirty="0"/>
              <a:t> </a:t>
            </a:r>
            <a:r>
              <a:rPr lang="en-ID" dirty="0" err="1"/>
              <a:t>spesifiknya</a:t>
            </a:r>
            <a:r>
              <a:rPr lang="en-ID" dirty="0"/>
              <a:t> </a:t>
            </a:r>
            <a:r>
              <a:rPr lang="en-ID" dirty="0" err="1"/>
              <a:t>berada</a:t>
            </a:r>
            <a:r>
              <a:rPr lang="en-ID" dirty="0"/>
              <a:t> di </a:t>
            </a:r>
            <a:r>
              <a:rPr lang="en-ID" dirty="0" err="1"/>
              <a:t>kota</a:t>
            </a:r>
            <a:r>
              <a:rPr lang="en-ID" dirty="0"/>
              <a:t> Zurich, </a:t>
            </a:r>
            <a:r>
              <a:rPr lang="en-ID" dirty="0" err="1"/>
              <a:t>dengan</a:t>
            </a:r>
            <a:r>
              <a:rPr lang="en-ID" dirty="0"/>
              <a:t> </a:t>
            </a:r>
            <a:r>
              <a:rPr lang="en-ID" dirty="0" err="1"/>
              <a:t>alamat</a:t>
            </a:r>
            <a:r>
              <a:rPr lang="en-ID" dirty="0"/>
              <a:t> </a:t>
            </a:r>
            <a:r>
              <a:rPr lang="en-ID" dirty="0" err="1"/>
              <a:t>lengkap</a:t>
            </a:r>
            <a:r>
              <a:rPr lang="en-ID" dirty="0"/>
              <a:t> </a:t>
            </a:r>
            <a:r>
              <a:rPr lang="en-ID" dirty="0" err="1"/>
              <a:t>Höschgasse</a:t>
            </a:r>
            <a:r>
              <a:rPr lang="en-ID" dirty="0"/>
              <a:t> 8, 8008 Zürich, Switzerland</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83380a3efb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83380a3ef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D" dirty="0"/>
              <a:t>slide 7 :</a:t>
            </a:r>
          </a:p>
          <a:p>
            <a:pPr marL="0" lvl="0" indent="0" algn="l" rtl="0">
              <a:spcBef>
                <a:spcPts val="0"/>
              </a:spcBef>
              <a:spcAft>
                <a:spcPts val="0"/>
              </a:spcAft>
              <a:buNone/>
            </a:pPr>
            <a:r>
              <a:rPr lang="en-ID" dirty="0" err="1"/>
              <a:t>Sebelum</a:t>
            </a:r>
            <a:r>
              <a:rPr lang="en-ID" dirty="0"/>
              <a:t> </a:t>
            </a:r>
            <a:r>
              <a:rPr lang="en-ID" dirty="0" err="1"/>
              <a:t>memasuki</a:t>
            </a:r>
            <a:r>
              <a:rPr lang="en-ID" dirty="0"/>
              <a:t> </a:t>
            </a:r>
            <a:r>
              <a:rPr lang="en-ID" dirty="0" err="1"/>
              <a:t>topik</a:t>
            </a:r>
            <a:r>
              <a:rPr lang="en-ID" dirty="0"/>
              <a:t> </a:t>
            </a:r>
            <a:r>
              <a:rPr lang="en-ID" dirty="0" err="1"/>
              <a:t>analisis</a:t>
            </a:r>
            <a:r>
              <a:rPr lang="en-ID" dirty="0"/>
              <a:t> </a:t>
            </a:r>
            <a:r>
              <a:rPr lang="en-ID" dirty="0" err="1"/>
              <a:t>aktivitas</a:t>
            </a:r>
            <a:r>
              <a:rPr lang="en-ID" dirty="0"/>
              <a:t>, </a:t>
            </a:r>
            <a:r>
              <a:rPr lang="en-ID" dirty="0" err="1"/>
              <a:t>saya</a:t>
            </a:r>
            <a:r>
              <a:rPr lang="en-ID" dirty="0"/>
              <a:t> </a:t>
            </a:r>
            <a:r>
              <a:rPr lang="en-ID" dirty="0" err="1"/>
              <a:t>akan</a:t>
            </a:r>
            <a:r>
              <a:rPr lang="en-ID" dirty="0"/>
              <a:t> </a:t>
            </a:r>
            <a:r>
              <a:rPr lang="en-ID" dirty="0" err="1"/>
              <a:t>menjelaskan</a:t>
            </a:r>
            <a:r>
              <a:rPr lang="en-ID" dirty="0"/>
              <a:t> </a:t>
            </a:r>
            <a:r>
              <a:rPr lang="en-ID" dirty="0" err="1"/>
              <a:t>sejarah</a:t>
            </a:r>
            <a:r>
              <a:rPr lang="en-ID" dirty="0"/>
              <a:t> </a:t>
            </a:r>
            <a:r>
              <a:rPr lang="en-ID" dirty="0" err="1"/>
              <a:t>singkat</a:t>
            </a:r>
            <a:r>
              <a:rPr lang="en-ID" dirty="0"/>
              <a:t> </a:t>
            </a:r>
            <a:r>
              <a:rPr lang="en-ID" dirty="0" err="1"/>
              <a:t>dari</a:t>
            </a:r>
            <a:r>
              <a:rPr lang="en-ID" dirty="0"/>
              <a:t> </a:t>
            </a:r>
            <a:r>
              <a:rPr lang="en-ID" dirty="0" err="1"/>
              <a:t>pavillon</a:t>
            </a:r>
            <a:r>
              <a:rPr lang="en-ID" dirty="0"/>
              <a:t> le </a:t>
            </a:r>
            <a:r>
              <a:rPr lang="en-ID" dirty="0" err="1"/>
              <a:t>corbusier</a:t>
            </a:r>
            <a:r>
              <a:rPr lang="en-ID" dirty="0"/>
              <a:t>, </a:t>
            </a:r>
            <a:r>
              <a:rPr lang="en-ID" dirty="0" err="1"/>
              <a:t>berawal</a:t>
            </a:r>
            <a:r>
              <a:rPr lang="en-ID" dirty="0"/>
              <a:t> </a:t>
            </a:r>
            <a:r>
              <a:rPr lang="en-ID" dirty="0" err="1"/>
              <a:t>ditahun</a:t>
            </a:r>
            <a:r>
              <a:rPr lang="en-ID" dirty="0"/>
              <a:t> 1960 Heidi Weber </a:t>
            </a:r>
            <a:r>
              <a:rPr lang="en-ID" dirty="0" err="1"/>
              <a:t>seorang</a:t>
            </a:r>
            <a:r>
              <a:rPr lang="en-ID" dirty="0"/>
              <a:t> </a:t>
            </a:r>
            <a:r>
              <a:rPr lang="en-ID" dirty="0" err="1"/>
              <a:t>pengoleksi</a:t>
            </a:r>
            <a:r>
              <a:rPr lang="en-ID" dirty="0"/>
              <a:t> </a:t>
            </a:r>
            <a:r>
              <a:rPr lang="en-ID" dirty="0" err="1"/>
              <a:t>lukisan</a:t>
            </a:r>
            <a:r>
              <a:rPr lang="en-ID" dirty="0"/>
              <a:t> </a:t>
            </a:r>
            <a:r>
              <a:rPr lang="en-ID" dirty="0" err="1"/>
              <a:t>asal</a:t>
            </a:r>
            <a:r>
              <a:rPr lang="en-ID" dirty="0"/>
              <a:t> swiss </a:t>
            </a:r>
            <a:r>
              <a:rPr lang="en-ID" dirty="0" err="1"/>
              <a:t>memiliki</a:t>
            </a:r>
            <a:r>
              <a:rPr lang="en-ID" dirty="0"/>
              <a:t> </a:t>
            </a:r>
            <a:r>
              <a:rPr lang="en-ID" dirty="0" err="1"/>
              <a:t>visi</a:t>
            </a:r>
            <a:r>
              <a:rPr lang="en-ID" dirty="0"/>
              <a:t> </a:t>
            </a:r>
            <a:r>
              <a:rPr lang="en-ID" dirty="0" err="1"/>
              <a:t>membangun</a:t>
            </a:r>
            <a:r>
              <a:rPr lang="en-ID" dirty="0"/>
              <a:t> </a:t>
            </a:r>
            <a:r>
              <a:rPr lang="en-ID" dirty="0" err="1"/>
              <a:t>sebuah</a:t>
            </a:r>
            <a:r>
              <a:rPr lang="en-ID" dirty="0"/>
              <a:t> museum yang </a:t>
            </a:r>
            <a:r>
              <a:rPr lang="en-ID" dirty="0" err="1"/>
              <a:t>dirancang</a:t>
            </a:r>
            <a:r>
              <a:rPr lang="en-ID" dirty="0"/>
              <a:t> </a:t>
            </a:r>
            <a:r>
              <a:rPr lang="en-ID" dirty="0" err="1"/>
              <a:t>oleh</a:t>
            </a:r>
            <a:r>
              <a:rPr lang="en-ID" dirty="0"/>
              <a:t> le </a:t>
            </a:r>
            <a:r>
              <a:rPr lang="en-ID" dirty="0" err="1"/>
              <a:t>corbusier</a:t>
            </a:r>
            <a:r>
              <a:rPr lang="en-ID" dirty="0"/>
              <a:t> </a:t>
            </a:r>
            <a:r>
              <a:rPr lang="en-ID" dirty="0" err="1"/>
              <a:t>yaitu</a:t>
            </a:r>
            <a:r>
              <a:rPr lang="en-ID" dirty="0"/>
              <a:t> </a:t>
            </a:r>
            <a:r>
              <a:rPr lang="en-ID" dirty="0" err="1"/>
              <a:t>pavillon</a:t>
            </a:r>
            <a:r>
              <a:rPr lang="en-ID" dirty="0"/>
              <a:t> le </a:t>
            </a:r>
            <a:r>
              <a:rPr lang="en-ID" dirty="0" err="1"/>
              <a:t>corbusier</a:t>
            </a:r>
            <a:endParaRPr lang="en-ID" dirty="0"/>
          </a:p>
          <a:p>
            <a:pPr marL="0" lvl="0" indent="0" algn="l" rtl="0">
              <a:spcBef>
                <a:spcPts val="0"/>
              </a:spcBef>
              <a:spcAft>
                <a:spcPts val="0"/>
              </a:spcAft>
              <a:buNone/>
            </a:pPr>
            <a:r>
              <a:rPr lang="en-ID" dirty="0" err="1"/>
              <a:t>untuk</a:t>
            </a:r>
            <a:r>
              <a:rPr lang="en-ID" dirty="0"/>
              <a:t> </a:t>
            </a:r>
            <a:r>
              <a:rPr lang="en-ID" dirty="0" err="1"/>
              <a:t>menunjukan</a:t>
            </a:r>
            <a:r>
              <a:rPr lang="en-ID" dirty="0"/>
              <a:t> </a:t>
            </a:r>
            <a:r>
              <a:rPr lang="en-ID" dirty="0" err="1"/>
              <a:t>karya</a:t>
            </a:r>
            <a:r>
              <a:rPr lang="en-ID" dirty="0"/>
              <a:t> </a:t>
            </a:r>
            <a:r>
              <a:rPr lang="en-ID" dirty="0" err="1"/>
              <a:t>seni</a:t>
            </a:r>
            <a:r>
              <a:rPr lang="en-ID" dirty="0"/>
              <a:t> </a:t>
            </a:r>
            <a:r>
              <a:rPr lang="en-ID" dirty="0" err="1"/>
              <a:t>dari</a:t>
            </a:r>
            <a:r>
              <a:rPr lang="en-ID" dirty="0"/>
              <a:t> le </a:t>
            </a:r>
            <a:r>
              <a:rPr lang="en-ID" dirty="0" err="1"/>
              <a:t>corbusier</a:t>
            </a:r>
            <a:r>
              <a:rPr lang="en-ID" dirty="0"/>
              <a:t> </a:t>
            </a:r>
            <a:r>
              <a:rPr lang="en-ID" dirty="0" err="1"/>
              <a:t>itu</a:t>
            </a:r>
            <a:r>
              <a:rPr lang="en-ID" dirty="0"/>
              <a:t> </a:t>
            </a:r>
            <a:r>
              <a:rPr lang="en-ID" dirty="0" err="1"/>
              <a:t>sendiri</a:t>
            </a:r>
            <a:r>
              <a:rPr lang="en-ID" dirty="0"/>
              <a:t>, </a:t>
            </a:r>
            <a:r>
              <a:rPr lang="en-ID" dirty="0" err="1"/>
              <a:t>sehingga</a:t>
            </a:r>
            <a:r>
              <a:rPr lang="en-ID" dirty="0"/>
              <a:t> </a:t>
            </a:r>
            <a:r>
              <a:rPr lang="en-ID" dirty="0" err="1"/>
              <a:t>pada</a:t>
            </a:r>
            <a:r>
              <a:rPr lang="en-ID" dirty="0"/>
              <a:t> </a:t>
            </a:r>
            <a:r>
              <a:rPr lang="en-ID" dirty="0" err="1"/>
              <a:t>tahun</a:t>
            </a:r>
            <a:r>
              <a:rPr lang="en-ID" dirty="0"/>
              <a:t> 1960 weber </a:t>
            </a:r>
            <a:r>
              <a:rPr lang="en-ID" dirty="0" err="1"/>
              <a:t>mengamanatkan</a:t>
            </a:r>
            <a:r>
              <a:rPr lang="en-ID" dirty="0"/>
              <a:t> le </a:t>
            </a:r>
            <a:r>
              <a:rPr lang="en-ID" dirty="0" err="1"/>
              <a:t>corbusier</a:t>
            </a:r>
            <a:r>
              <a:rPr lang="en-ID" dirty="0"/>
              <a:t> </a:t>
            </a:r>
            <a:r>
              <a:rPr lang="en-ID" dirty="0" err="1"/>
              <a:t>untuk</a:t>
            </a:r>
            <a:r>
              <a:rPr lang="en-ID" dirty="0"/>
              <a:t> </a:t>
            </a:r>
            <a:r>
              <a:rPr lang="en-ID" dirty="0" err="1"/>
              <a:t>merancang</a:t>
            </a:r>
            <a:r>
              <a:rPr lang="en-ID" dirty="0"/>
              <a:t> </a:t>
            </a:r>
            <a:r>
              <a:rPr lang="en-ID" dirty="0" err="1"/>
              <a:t>dan</a:t>
            </a:r>
            <a:r>
              <a:rPr lang="en-ID" dirty="0"/>
              <a:t> </a:t>
            </a:r>
            <a:r>
              <a:rPr lang="en-ID" dirty="0" err="1"/>
              <a:t>membangun</a:t>
            </a:r>
            <a:r>
              <a:rPr lang="en-ID" dirty="0"/>
              <a:t> </a:t>
            </a:r>
            <a:r>
              <a:rPr lang="en-ID" dirty="0" err="1"/>
              <a:t>sebuah</a:t>
            </a:r>
            <a:r>
              <a:rPr lang="en-ID" dirty="0"/>
              <a:t> museum.</a:t>
            </a:r>
          </a:p>
          <a:p>
            <a:pPr marL="0" lvl="0" indent="0" algn="l" rtl="0">
              <a:spcBef>
                <a:spcPts val="0"/>
              </a:spcBef>
              <a:spcAft>
                <a:spcPts val="0"/>
              </a:spcAft>
              <a:buNone/>
            </a:pPr>
            <a:endParaRPr lang="en-ID" dirty="0"/>
          </a:p>
          <a:p>
            <a:pPr marL="0" lvl="0" indent="0" algn="l" rtl="0">
              <a:spcBef>
                <a:spcPts val="0"/>
              </a:spcBef>
              <a:spcAft>
                <a:spcPts val="0"/>
              </a:spcAft>
              <a:buNone/>
            </a:pPr>
            <a:r>
              <a:rPr lang="en-ID" dirty="0"/>
              <a:t>Dari </a:t>
            </a:r>
            <a:r>
              <a:rPr lang="en-ID" dirty="0" err="1"/>
              <a:t>tahun</a:t>
            </a:r>
            <a:r>
              <a:rPr lang="en-ID" dirty="0"/>
              <a:t> 1961-1964 proses </a:t>
            </a:r>
            <a:r>
              <a:rPr lang="en-ID" dirty="0" err="1"/>
              <a:t>pembangunan</a:t>
            </a:r>
            <a:r>
              <a:rPr lang="en-ID" dirty="0"/>
              <a:t> </a:t>
            </a:r>
            <a:r>
              <a:rPr lang="en-ID" dirty="0" err="1"/>
              <a:t>pavillon</a:t>
            </a:r>
            <a:r>
              <a:rPr lang="en-ID" dirty="0"/>
              <a:t> pun </a:t>
            </a:r>
            <a:r>
              <a:rPr lang="en-ID" dirty="0" err="1"/>
              <a:t>dilakukan</a:t>
            </a:r>
            <a:r>
              <a:rPr lang="en-ID" dirty="0"/>
              <a:t> </a:t>
            </a:r>
            <a:r>
              <a:rPr lang="en-ID" dirty="0" err="1"/>
              <a:t>mulai</a:t>
            </a:r>
            <a:r>
              <a:rPr lang="en-ID" dirty="0"/>
              <a:t> </a:t>
            </a:r>
            <a:r>
              <a:rPr lang="en-ID" dirty="0" err="1"/>
              <a:t>dari</a:t>
            </a:r>
            <a:r>
              <a:rPr lang="en-ID" dirty="0"/>
              <a:t> </a:t>
            </a:r>
            <a:r>
              <a:rPr lang="en-ID" dirty="0" err="1"/>
              <a:t>penyerahan</a:t>
            </a:r>
            <a:r>
              <a:rPr lang="en-ID" dirty="0"/>
              <a:t> </a:t>
            </a:r>
            <a:r>
              <a:rPr lang="en-ID" dirty="0" err="1"/>
              <a:t>gambar</a:t>
            </a:r>
            <a:r>
              <a:rPr lang="en-ID" dirty="0"/>
              <a:t> </a:t>
            </a:r>
            <a:r>
              <a:rPr lang="en-ID" dirty="0" err="1"/>
              <a:t>desain</a:t>
            </a:r>
            <a:r>
              <a:rPr lang="en-ID" dirty="0"/>
              <a:t> </a:t>
            </a:r>
            <a:r>
              <a:rPr lang="en-ID" dirty="0" err="1"/>
              <a:t>bangunan</a:t>
            </a:r>
            <a:r>
              <a:rPr lang="en-ID" dirty="0"/>
              <a:t> </a:t>
            </a:r>
            <a:r>
              <a:rPr lang="en-ID" dirty="0" err="1"/>
              <a:t>hingga</a:t>
            </a:r>
            <a:r>
              <a:rPr lang="en-ID" dirty="0"/>
              <a:t> proses </a:t>
            </a:r>
            <a:r>
              <a:rPr lang="en-ID" dirty="0" err="1"/>
              <a:t>pembangunan</a:t>
            </a:r>
            <a:r>
              <a:rPr lang="en-ID" dirty="0"/>
              <a:t>, </a:t>
            </a:r>
            <a:r>
              <a:rPr lang="en-ID" dirty="0" err="1"/>
              <a:t>pada</a:t>
            </a:r>
            <a:r>
              <a:rPr lang="en-ID" dirty="0"/>
              <a:t> 1964 </a:t>
            </a:r>
            <a:r>
              <a:rPr lang="en-ID" dirty="0" err="1"/>
              <a:t>proyek</a:t>
            </a:r>
            <a:r>
              <a:rPr lang="en-ID" dirty="0"/>
              <a:t> </a:t>
            </a:r>
            <a:r>
              <a:rPr lang="en-ID" dirty="0" err="1"/>
              <a:t>pavillon</a:t>
            </a:r>
            <a:r>
              <a:rPr lang="en-ID" dirty="0"/>
              <a:t> le </a:t>
            </a:r>
            <a:r>
              <a:rPr lang="en-ID" dirty="0" err="1"/>
              <a:t>corbusier</a:t>
            </a:r>
            <a:r>
              <a:rPr lang="en-ID" dirty="0"/>
              <a:t> </a:t>
            </a:r>
            <a:r>
              <a:rPr lang="en-ID" dirty="0" err="1"/>
              <a:t>diambil</a:t>
            </a:r>
            <a:r>
              <a:rPr lang="en-ID" dirty="0"/>
              <a:t> </a:t>
            </a:r>
            <a:r>
              <a:rPr lang="en-ID" dirty="0" err="1"/>
              <a:t>alih</a:t>
            </a:r>
            <a:r>
              <a:rPr lang="en-ID" dirty="0"/>
              <a:t> </a:t>
            </a:r>
            <a:r>
              <a:rPr lang="en-ID" dirty="0" err="1"/>
              <a:t>oleh</a:t>
            </a:r>
            <a:r>
              <a:rPr lang="en-ID" dirty="0"/>
              <a:t> weber, proses </a:t>
            </a:r>
            <a:r>
              <a:rPr lang="en-ID" dirty="0" err="1"/>
              <a:t>pembangunan</a:t>
            </a:r>
            <a:r>
              <a:rPr lang="en-ID" dirty="0"/>
              <a:t> </a:t>
            </a:r>
            <a:r>
              <a:rPr lang="en-ID" dirty="0" err="1"/>
              <a:t>terus</a:t>
            </a:r>
            <a:r>
              <a:rPr lang="en-ID" dirty="0"/>
              <a:t> </a:t>
            </a:r>
            <a:r>
              <a:rPr lang="en-ID" dirty="0" err="1"/>
              <a:t>berlanjut</a:t>
            </a:r>
            <a:r>
              <a:rPr lang="en-ID" dirty="0"/>
              <a:t> </a:t>
            </a:r>
            <a:r>
              <a:rPr lang="en-ID" dirty="0" err="1"/>
              <a:t>hingga</a:t>
            </a:r>
            <a:r>
              <a:rPr lang="en-ID" dirty="0"/>
              <a:t> </a:t>
            </a:r>
            <a:r>
              <a:rPr lang="en-ID" dirty="0" err="1"/>
              <a:t>pada</a:t>
            </a:r>
            <a:r>
              <a:rPr lang="en-ID" dirty="0"/>
              <a:t> </a:t>
            </a:r>
            <a:r>
              <a:rPr lang="en-ID" dirty="0" err="1"/>
              <a:t>tahun</a:t>
            </a:r>
            <a:r>
              <a:rPr lang="en-ID" dirty="0"/>
              <a:t> 1965 le </a:t>
            </a:r>
            <a:r>
              <a:rPr lang="en-ID" dirty="0" err="1"/>
              <a:t>corbusier</a:t>
            </a:r>
            <a:r>
              <a:rPr lang="en-ID" dirty="0"/>
              <a:t> </a:t>
            </a:r>
            <a:r>
              <a:rPr lang="en-ID" dirty="0" err="1"/>
              <a:t>meninggal</a:t>
            </a:r>
            <a:r>
              <a:rPr lang="en-ID" dirty="0"/>
              <a:t> 2 </a:t>
            </a:r>
            <a:r>
              <a:rPr lang="en-ID" dirty="0" err="1"/>
              <a:t>tahun</a:t>
            </a:r>
            <a:r>
              <a:rPr lang="en-ID" dirty="0"/>
              <a:t> </a:t>
            </a:r>
            <a:r>
              <a:rPr lang="en-ID" dirty="0" err="1"/>
              <a:t>sebelum</a:t>
            </a:r>
            <a:r>
              <a:rPr lang="en-ID" dirty="0"/>
              <a:t> </a:t>
            </a:r>
            <a:r>
              <a:rPr lang="en-ID" dirty="0" err="1"/>
              <a:t>peresmian</a:t>
            </a:r>
            <a:r>
              <a:rPr lang="en-ID" dirty="0"/>
              <a:t> museum yang </a:t>
            </a:r>
            <a:r>
              <a:rPr lang="en-ID" dirty="0" err="1"/>
              <a:t>dilaksanakan</a:t>
            </a:r>
            <a:endParaRPr lang="en-ID" dirty="0"/>
          </a:p>
          <a:p>
            <a:pPr marL="0" lvl="0" indent="0" algn="l" rtl="0">
              <a:spcBef>
                <a:spcPts val="0"/>
              </a:spcBef>
              <a:spcAft>
                <a:spcPts val="0"/>
              </a:spcAft>
              <a:buNone/>
            </a:pPr>
            <a:r>
              <a:rPr lang="en-ID" dirty="0" err="1"/>
              <a:t>pada</a:t>
            </a:r>
            <a:r>
              <a:rPr lang="en-ID" dirty="0"/>
              <a:t> </a:t>
            </a:r>
            <a:r>
              <a:rPr lang="en-ID" dirty="0" err="1"/>
              <a:t>tanggal</a:t>
            </a:r>
            <a:r>
              <a:rPr lang="en-ID" dirty="0"/>
              <a:t> 15 </a:t>
            </a:r>
            <a:r>
              <a:rPr lang="en-ID" dirty="0" err="1"/>
              <a:t>juli</a:t>
            </a:r>
            <a:r>
              <a:rPr lang="en-ID" dirty="0"/>
              <a:t> 1967, </a:t>
            </a:r>
            <a:r>
              <a:rPr lang="en-ID" dirty="0" err="1"/>
              <a:t>pavillon</a:t>
            </a:r>
            <a:r>
              <a:rPr lang="en-ID" dirty="0"/>
              <a:t> le </a:t>
            </a:r>
            <a:r>
              <a:rPr lang="en-ID" dirty="0" err="1"/>
              <a:t>corbusier</a:t>
            </a:r>
            <a:r>
              <a:rPr lang="en-ID" dirty="0"/>
              <a:t> </a:t>
            </a:r>
            <a:r>
              <a:rPr lang="en-ID" dirty="0" err="1"/>
              <a:t>terus</a:t>
            </a:r>
            <a:r>
              <a:rPr lang="en-ID" dirty="0"/>
              <a:t> </a:t>
            </a:r>
            <a:r>
              <a:rPr lang="en-ID" dirty="0" err="1"/>
              <a:t>beroperasi</a:t>
            </a:r>
            <a:r>
              <a:rPr lang="en-ID" dirty="0"/>
              <a:t> </a:t>
            </a:r>
            <a:r>
              <a:rPr lang="en-ID" dirty="0" err="1"/>
              <a:t>sebagai</a:t>
            </a:r>
            <a:r>
              <a:rPr lang="en-ID" dirty="0"/>
              <a:t> museum </a:t>
            </a:r>
            <a:r>
              <a:rPr lang="en-ID" dirty="0" err="1"/>
              <a:t>dengan</a:t>
            </a:r>
            <a:r>
              <a:rPr lang="en-ID" dirty="0"/>
              <a:t> </a:t>
            </a:r>
            <a:r>
              <a:rPr lang="en-ID" dirty="0" err="1"/>
              <a:t>menampilkan</a:t>
            </a:r>
            <a:endParaRPr lang="en-ID" dirty="0"/>
          </a:p>
          <a:p>
            <a:pPr marL="0" lvl="0" indent="0" algn="l" rtl="0">
              <a:spcBef>
                <a:spcPts val="0"/>
              </a:spcBef>
              <a:spcAft>
                <a:spcPts val="0"/>
              </a:spcAft>
              <a:buNone/>
            </a:pPr>
            <a:r>
              <a:rPr lang="en-ID" dirty="0" err="1"/>
              <a:t>hasil</a:t>
            </a:r>
            <a:r>
              <a:rPr lang="en-ID" dirty="0"/>
              <a:t> </a:t>
            </a:r>
            <a:r>
              <a:rPr lang="en-ID" dirty="0" err="1"/>
              <a:t>karya</a:t>
            </a:r>
            <a:r>
              <a:rPr lang="en-ID" dirty="0"/>
              <a:t> le </a:t>
            </a:r>
            <a:r>
              <a:rPr lang="en-ID" dirty="0" err="1"/>
              <a:t>corbusier</a:t>
            </a:r>
            <a:r>
              <a:rPr lang="en-ID" dirty="0"/>
              <a:t> </a:t>
            </a:r>
            <a:r>
              <a:rPr lang="en-ID" dirty="0" err="1"/>
              <a:t>beserta</a:t>
            </a:r>
            <a:r>
              <a:rPr lang="en-ID" dirty="0"/>
              <a:t> </a:t>
            </a:r>
            <a:r>
              <a:rPr lang="en-ID" dirty="0" err="1"/>
              <a:t>dokumen</a:t>
            </a:r>
            <a:r>
              <a:rPr lang="en-ID" dirty="0"/>
              <a:t> </a:t>
            </a:r>
            <a:r>
              <a:rPr lang="en-ID" dirty="0" err="1"/>
              <a:t>dokumennya</a:t>
            </a:r>
            <a:r>
              <a:rPr lang="en-ID" dirty="0"/>
              <a:t>, </a:t>
            </a:r>
            <a:r>
              <a:rPr lang="en-ID" dirty="0" err="1"/>
              <a:t>hingga</a:t>
            </a:r>
            <a:r>
              <a:rPr lang="en-ID" dirty="0"/>
              <a:t> </a:t>
            </a:r>
            <a:r>
              <a:rPr lang="en-ID" dirty="0" err="1"/>
              <a:t>ditahun</a:t>
            </a:r>
            <a:r>
              <a:rPr lang="en-ID" dirty="0"/>
              <a:t> 2016 museum </a:t>
            </a:r>
            <a:r>
              <a:rPr lang="en-ID" dirty="0" err="1"/>
              <a:t>tersebut</a:t>
            </a:r>
            <a:r>
              <a:rPr lang="en-ID" dirty="0"/>
              <a:t> </a:t>
            </a:r>
            <a:r>
              <a:rPr lang="en-ID" dirty="0" err="1"/>
              <a:t>berubah</a:t>
            </a:r>
            <a:r>
              <a:rPr lang="en-ID" dirty="0"/>
              <a:t> </a:t>
            </a:r>
            <a:r>
              <a:rPr lang="en-ID" dirty="0" err="1"/>
              <a:t>menjadi</a:t>
            </a:r>
            <a:r>
              <a:rPr lang="en-ID" dirty="0"/>
              <a:t> </a:t>
            </a:r>
            <a:r>
              <a:rPr lang="en-ID" dirty="0" err="1"/>
              <a:t>tempat</a:t>
            </a:r>
            <a:r>
              <a:rPr lang="en-ID" dirty="0"/>
              <a:t> </a:t>
            </a:r>
            <a:r>
              <a:rPr lang="en-ID" dirty="0" err="1"/>
              <a:t>untuk</a:t>
            </a:r>
            <a:r>
              <a:rPr lang="en-ID" dirty="0"/>
              <a:t> temporary exhibition, </a:t>
            </a:r>
            <a:r>
              <a:rPr lang="en-ID" dirty="0" err="1"/>
              <a:t>kegiatan</a:t>
            </a:r>
            <a:r>
              <a:rPr lang="en-ID" dirty="0"/>
              <a:t> </a:t>
            </a:r>
            <a:r>
              <a:rPr lang="en-ID" dirty="0" err="1"/>
              <a:t>pendidikan</a:t>
            </a:r>
            <a:r>
              <a:rPr lang="en-ID" dirty="0"/>
              <a:t> </a:t>
            </a:r>
            <a:r>
              <a:rPr lang="en-ID" dirty="0" err="1"/>
              <a:t>tentang</a:t>
            </a:r>
            <a:r>
              <a:rPr lang="en-ID" dirty="0"/>
              <a:t> </a:t>
            </a:r>
            <a:r>
              <a:rPr lang="en-ID" dirty="0" err="1"/>
              <a:t>seni</a:t>
            </a:r>
            <a:r>
              <a:rPr lang="en-ID" dirty="0"/>
              <a:t> </a:t>
            </a:r>
            <a:r>
              <a:rPr lang="en-ID" dirty="0" err="1"/>
              <a:t>pastinya</a:t>
            </a:r>
            <a:r>
              <a:rPr lang="en-ID" dirty="0"/>
              <a:t> </a:t>
            </a:r>
            <a:r>
              <a:rPr lang="en-ID" dirty="0" err="1"/>
              <a:t>dan</a:t>
            </a:r>
            <a:r>
              <a:rPr lang="en-ID" dirty="0"/>
              <a:t> acara </a:t>
            </a:r>
            <a:r>
              <a:rPr lang="en-ID" dirty="0" err="1"/>
              <a:t>khusus</a:t>
            </a:r>
            <a:r>
              <a:rPr lang="en-ID" dirty="0"/>
              <a:t> </a:t>
            </a:r>
            <a:r>
              <a:rPr lang="en-ID" dirty="0" err="1"/>
              <a:t>karena</a:t>
            </a:r>
            <a:r>
              <a:rPr lang="en-ID" dirty="0"/>
              <a:t> museum </a:t>
            </a:r>
            <a:r>
              <a:rPr lang="en-ID" dirty="0" err="1"/>
              <a:t>tersebut</a:t>
            </a:r>
            <a:r>
              <a:rPr lang="en-ID" dirty="0"/>
              <a:t> </a:t>
            </a:r>
            <a:r>
              <a:rPr lang="en-ID" dirty="0" err="1"/>
              <a:t>beralih</a:t>
            </a:r>
            <a:r>
              <a:rPr lang="en-ID" dirty="0"/>
              <a:t> </a:t>
            </a:r>
            <a:r>
              <a:rPr lang="en-ID" dirty="0" err="1"/>
              <a:t>menjadi</a:t>
            </a:r>
            <a:r>
              <a:rPr lang="en-ID" dirty="0"/>
              <a:t> </a:t>
            </a:r>
            <a:r>
              <a:rPr lang="en-ID" dirty="0" err="1"/>
              <a:t>milih</a:t>
            </a:r>
            <a:r>
              <a:rPr lang="en-ID" dirty="0"/>
              <a:t> </a:t>
            </a:r>
            <a:r>
              <a:rPr lang="en-ID" dirty="0" err="1"/>
              <a:t>kota</a:t>
            </a:r>
            <a:r>
              <a:rPr lang="en-ID" dirty="0"/>
              <a:t> </a:t>
            </a:r>
            <a:r>
              <a:rPr lang="en-ID" dirty="0" err="1"/>
              <a:t>zurich</a:t>
            </a:r>
            <a:r>
              <a:rPr lang="en-ID" dirty="0"/>
              <a:t> </a:t>
            </a:r>
            <a:r>
              <a:rPr lang="en-ID" dirty="0" err="1"/>
              <a:t>setelah</a:t>
            </a:r>
            <a:r>
              <a:rPr lang="en-ID" dirty="0"/>
              <a:t> weber </a:t>
            </a:r>
            <a:r>
              <a:rPr lang="en-ID" dirty="0" err="1"/>
              <a:t>tidak</a:t>
            </a:r>
            <a:r>
              <a:rPr lang="en-ID" dirty="0"/>
              <a:t> </a:t>
            </a:r>
            <a:r>
              <a:rPr lang="en-ID" dirty="0" err="1"/>
              <a:t>dapat</a:t>
            </a:r>
            <a:r>
              <a:rPr lang="en-ID" dirty="0"/>
              <a:t> </a:t>
            </a:r>
            <a:r>
              <a:rPr lang="en-ID" dirty="0" err="1"/>
              <a:t>mempertahankan</a:t>
            </a:r>
            <a:r>
              <a:rPr lang="en-ID" dirty="0"/>
              <a:t> </a:t>
            </a:r>
            <a:r>
              <a:rPr lang="en-ID" dirty="0" err="1"/>
              <a:t>kepemilikan</a:t>
            </a:r>
            <a:r>
              <a:rPr lang="en-ID" dirty="0"/>
              <a:t> </a:t>
            </a:r>
            <a:r>
              <a:rPr lang="en-ID" dirty="0" err="1"/>
              <a:t>gedung</a:t>
            </a:r>
            <a:r>
              <a:rPr lang="en-ID" dirty="0"/>
              <a:t> </a:t>
            </a:r>
            <a:r>
              <a:rPr lang="en-ID" dirty="0" err="1"/>
              <a:t>dan</a:t>
            </a:r>
            <a:r>
              <a:rPr lang="en-ID" dirty="0"/>
              <a:t> </a:t>
            </a:r>
            <a:r>
              <a:rPr lang="en-ID" dirty="0" err="1"/>
              <a:t>alhasil</a:t>
            </a:r>
            <a:r>
              <a:rPr lang="en-ID" dirty="0"/>
              <a:t> </a:t>
            </a:r>
            <a:r>
              <a:rPr lang="en-ID" dirty="0" err="1"/>
              <a:t>semua</a:t>
            </a:r>
            <a:r>
              <a:rPr lang="en-ID" dirty="0"/>
              <a:t> </a:t>
            </a:r>
            <a:r>
              <a:rPr lang="en-ID" dirty="0" err="1"/>
              <a:t>karya</a:t>
            </a:r>
            <a:r>
              <a:rPr lang="en-ID" dirty="0"/>
              <a:t> </a:t>
            </a:r>
            <a:r>
              <a:rPr lang="en-ID" dirty="0" err="1"/>
              <a:t>dan</a:t>
            </a:r>
            <a:r>
              <a:rPr lang="en-ID" dirty="0"/>
              <a:t> </a:t>
            </a:r>
            <a:r>
              <a:rPr lang="en-ID" dirty="0" err="1"/>
              <a:t>dokumen</a:t>
            </a:r>
            <a:r>
              <a:rPr lang="en-ID" dirty="0"/>
              <a:t> le </a:t>
            </a:r>
            <a:r>
              <a:rPr lang="en-ID" dirty="0" err="1"/>
              <a:t>corbusier</a:t>
            </a:r>
            <a:r>
              <a:rPr lang="en-ID" dirty="0"/>
              <a:t> </a:t>
            </a:r>
            <a:r>
              <a:rPr lang="en-ID" dirty="0" err="1"/>
              <a:t>dikeluarkan</a:t>
            </a:r>
            <a:r>
              <a:rPr lang="en-ID" dirty="0"/>
              <a:t> </a:t>
            </a:r>
            <a:r>
              <a:rPr lang="en-ID" dirty="0" err="1"/>
              <a:t>dari</a:t>
            </a:r>
            <a:r>
              <a:rPr lang="en-ID" dirty="0"/>
              <a:t> museum </a:t>
            </a:r>
            <a:r>
              <a:rPr lang="en-ID" dirty="0" err="1"/>
              <a:t>namun</a:t>
            </a:r>
            <a:r>
              <a:rPr lang="en-ID" dirty="0"/>
              <a:t> </a:t>
            </a:r>
            <a:r>
              <a:rPr lang="en-ID" dirty="0" err="1"/>
              <a:t>pada</a:t>
            </a:r>
            <a:r>
              <a:rPr lang="en-ID" dirty="0"/>
              <a:t> </a:t>
            </a:r>
            <a:r>
              <a:rPr lang="en-ID" dirty="0" err="1"/>
              <a:t>tahun</a:t>
            </a:r>
            <a:r>
              <a:rPr lang="en-ID" dirty="0"/>
              <a:t> 2019 museum </a:t>
            </a:r>
            <a:r>
              <a:rPr lang="en-ID" dirty="0" err="1"/>
              <a:t>ini</a:t>
            </a:r>
            <a:r>
              <a:rPr lang="en-ID" dirty="0"/>
              <a:t> </a:t>
            </a:r>
            <a:r>
              <a:rPr lang="en-ID" dirty="0" err="1"/>
              <a:t>kembali</a:t>
            </a:r>
            <a:r>
              <a:rPr lang="en-ID" dirty="0"/>
              <a:t> </a:t>
            </a:r>
          </a:p>
          <a:p>
            <a:pPr marL="0" lvl="0" indent="0" algn="l" rtl="0">
              <a:spcBef>
                <a:spcPts val="0"/>
              </a:spcBef>
              <a:spcAft>
                <a:spcPts val="0"/>
              </a:spcAft>
              <a:buNone/>
            </a:pPr>
            <a:r>
              <a:rPr lang="en-ID" dirty="0" err="1"/>
              <a:t>dibuka</a:t>
            </a:r>
            <a:r>
              <a:rPr lang="en-ID" dirty="0"/>
              <a:t> </a:t>
            </a:r>
            <a:r>
              <a:rPr lang="en-ID" dirty="0" err="1"/>
              <a:t>untuk</a:t>
            </a:r>
            <a:r>
              <a:rPr lang="en-ID" dirty="0"/>
              <a:t> </a:t>
            </a:r>
            <a:r>
              <a:rPr lang="en-ID" dirty="0" err="1"/>
              <a:t>umum</a:t>
            </a:r>
            <a:r>
              <a:rPr lang="en-ID" dirty="0"/>
              <a:t> </a:t>
            </a:r>
            <a:r>
              <a:rPr lang="en-ID" dirty="0" err="1"/>
              <a:t>sebagai</a:t>
            </a:r>
            <a:r>
              <a:rPr lang="en-ID" dirty="0"/>
              <a:t> museum </a:t>
            </a:r>
            <a:r>
              <a:rPr lang="en-ID" dirty="0" err="1"/>
              <a:t>seni</a:t>
            </a:r>
            <a:r>
              <a:rPr lang="en-ID"/>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8341883111_6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8341883111_6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D" dirty="0" err="1"/>
              <a:t>Ruang</a:t>
            </a:r>
            <a:r>
              <a:rPr lang="en-ID" dirty="0"/>
              <a:t> </a:t>
            </a:r>
            <a:r>
              <a:rPr lang="en-ID" dirty="0" err="1"/>
              <a:t>aktivitas</a:t>
            </a:r>
            <a:endParaRPr lang="en-ID" dirty="0"/>
          </a:p>
          <a:p>
            <a:pPr marL="0" lvl="0" indent="0" algn="l" rtl="0">
              <a:spcBef>
                <a:spcPts val="0"/>
              </a:spcBef>
              <a:spcAft>
                <a:spcPts val="0"/>
              </a:spcAft>
              <a:buNone/>
            </a:pPr>
            <a:endParaRPr lang="en-ID" dirty="0"/>
          </a:p>
          <a:p>
            <a:pPr marL="0" lvl="0" indent="0" algn="l" rtl="0">
              <a:spcBef>
                <a:spcPts val="0"/>
              </a:spcBef>
              <a:spcAft>
                <a:spcPts val="0"/>
              </a:spcAft>
              <a:buNone/>
            </a:pPr>
            <a:r>
              <a:rPr lang="en-ID" dirty="0" err="1"/>
              <a:t>Selanjutnya</a:t>
            </a:r>
            <a:r>
              <a:rPr lang="en-ID" dirty="0"/>
              <a:t> </a:t>
            </a:r>
            <a:r>
              <a:rPr lang="en-ID" dirty="0" err="1"/>
              <a:t>ada</a:t>
            </a:r>
            <a:r>
              <a:rPr lang="en-ID" dirty="0"/>
              <a:t> </a:t>
            </a:r>
            <a:r>
              <a:rPr lang="en-ID" dirty="0" err="1"/>
              <a:t>aktivitas</a:t>
            </a:r>
            <a:r>
              <a:rPr lang="en-ID" dirty="0"/>
              <a:t> </a:t>
            </a:r>
            <a:r>
              <a:rPr lang="en-ID" dirty="0" err="1"/>
              <a:t>ruang</a:t>
            </a:r>
            <a:r>
              <a:rPr lang="en-ID" dirty="0"/>
              <a:t>, </a:t>
            </a:r>
            <a:r>
              <a:rPr lang="en-ID" dirty="0" err="1"/>
              <a:t>pertama</a:t>
            </a:r>
            <a:r>
              <a:rPr lang="en-ID" dirty="0"/>
              <a:t> </a:t>
            </a:r>
            <a:r>
              <a:rPr lang="en-ID" dirty="0" err="1"/>
              <a:t>terdapat</a:t>
            </a:r>
            <a:r>
              <a:rPr lang="en-ID" dirty="0"/>
              <a:t> </a:t>
            </a:r>
            <a:r>
              <a:rPr lang="en-ID" dirty="0" err="1"/>
              <a:t>jumlah</a:t>
            </a:r>
            <a:r>
              <a:rPr lang="en-ID" dirty="0"/>
              <a:t> </a:t>
            </a:r>
            <a:r>
              <a:rPr lang="en-ID" dirty="0" err="1"/>
              <a:t>aktivitas</a:t>
            </a:r>
            <a:r>
              <a:rPr lang="en-ID" dirty="0"/>
              <a:t>,  </a:t>
            </a:r>
            <a:r>
              <a:rPr lang="en-ID" dirty="0" err="1"/>
              <a:t>ada</a:t>
            </a:r>
            <a:r>
              <a:rPr lang="en-ID" dirty="0"/>
              <a:t> </a:t>
            </a:r>
            <a:r>
              <a:rPr lang="en-ID" dirty="0" err="1"/>
              <a:t>aktivitas</a:t>
            </a:r>
            <a:r>
              <a:rPr lang="en-ID" dirty="0"/>
              <a:t> </a:t>
            </a:r>
            <a:r>
              <a:rPr lang="en-ID" dirty="0" err="1"/>
              <a:t>apasaja</a:t>
            </a:r>
            <a:r>
              <a:rPr lang="en-ID" dirty="0"/>
              <a:t> yang </a:t>
            </a:r>
            <a:r>
              <a:rPr lang="en-ID" dirty="0" err="1"/>
              <a:t>mungkin</a:t>
            </a:r>
            <a:r>
              <a:rPr lang="en-ID" dirty="0"/>
              <a:t> </a:t>
            </a:r>
            <a:r>
              <a:rPr lang="en-ID" dirty="0" err="1"/>
              <a:t>terjadi</a:t>
            </a:r>
            <a:r>
              <a:rPr lang="en-ID" dirty="0"/>
              <a:t>, yang </a:t>
            </a:r>
            <a:r>
              <a:rPr lang="en-ID" dirty="0" err="1"/>
              <a:t>menghasilkan</a:t>
            </a:r>
            <a:r>
              <a:rPr lang="en-ID" dirty="0"/>
              <a:t> </a:t>
            </a:r>
            <a:r>
              <a:rPr lang="en-ID" dirty="0" err="1"/>
              <a:t>klasifikasi</a:t>
            </a:r>
            <a:r>
              <a:rPr lang="en-ID" dirty="0"/>
              <a:t> </a:t>
            </a:r>
            <a:r>
              <a:rPr lang="en-ID" dirty="0" err="1"/>
              <a:t>aktivitas</a:t>
            </a:r>
            <a:r>
              <a:rPr lang="en-ID" dirty="0"/>
              <a:t>. Dari </a:t>
            </a:r>
            <a:r>
              <a:rPr lang="en-ID" dirty="0" err="1"/>
              <a:t>kedua</a:t>
            </a:r>
            <a:r>
              <a:rPr lang="en-ID" dirty="0"/>
              <a:t> </a:t>
            </a:r>
            <a:r>
              <a:rPr lang="en-ID" dirty="0" err="1"/>
              <a:t>hal</a:t>
            </a:r>
            <a:r>
              <a:rPr lang="en-ID" dirty="0"/>
              <a:t> </a:t>
            </a:r>
            <a:r>
              <a:rPr lang="en-ID" dirty="0" err="1"/>
              <a:t>tersebut</a:t>
            </a:r>
            <a:r>
              <a:rPr lang="en-ID" dirty="0"/>
              <a:t> </a:t>
            </a:r>
            <a:r>
              <a:rPr lang="en-ID" dirty="0" err="1"/>
              <a:t>didapatkan</a:t>
            </a:r>
            <a:r>
              <a:rPr lang="en-ID" dirty="0"/>
              <a:t> </a:t>
            </a:r>
            <a:r>
              <a:rPr lang="en-ID" dirty="0" err="1"/>
              <a:t>kebutuhan</a:t>
            </a:r>
            <a:r>
              <a:rPr lang="en-ID" dirty="0"/>
              <a:t> </a:t>
            </a:r>
            <a:r>
              <a:rPr lang="en-ID" dirty="0" err="1"/>
              <a:t>luas</a:t>
            </a:r>
            <a:r>
              <a:rPr lang="en-ID" dirty="0"/>
              <a:t> </a:t>
            </a:r>
            <a:r>
              <a:rPr lang="en-ID" dirty="0" err="1"/>
              <a:t>ruang</a:t>
            </a:r>
            <a:r>
              <a:rPr lang="en-ID" dirty="0"/>
              <a:t>, </a:t>
            </a:r>
            <a:r>
              <a:rPr lang="en-ID" dirty="0" err="1"/>
              <a:t>yaitu</a:t>
            </a:r>
            <a:r>
              <a:rPr lang="en-ID" dirty="0"/>
              <a:t> </a:t>
            </a:r>
            <a:r>
              <a:rPr lang="en-ID" dirty="0" err="1"/>
              <a:t>berapa</a:t>
            </a:r>
            <a:r>
              <a:rPr lang="en-ID" dirty="0"/>
              <a:t> </a:t>
            </a:r>
            <a:r>
              <a:rPr lang="en-ID" dirty="0" err="1"/>
              <a:t>luasan</a:t>
            </a:r>
            <a:r>
              <a:rPr lang="en-ID" dirty="0"/>
              <a:t> </a:t>
            </a:r>
            <a:r>
              <a:rPr lang="en-ID" dirty="0" err="1"/>
              <a:t>ruang</a:t>
            </a:r>
            <a:r>
              <a:rPr lang="en-ID" dirty="0"/>
              <a:t> yang </a:t>
            </a:r>
            <a:r>
              <a:rPr lang="en-ID" dirty="0" err="1"/>
              <a:t>dibutuhkan</a:t>
            </a:r>
            <a:r>
              <a:rPr lang="en-ID" dirty="0"/>
              <a:t> </a:t>
            </a:r>
            <a:r>
              <a:rPr lang="en-ID" dirty="0" err="1"/>
              <a:t>untuk</a:t>
            </a:r>
            <a:r>
              <a:rPr lang="en-ID" dirty="0"/>
              <a:t> </a:t>
            </a:r>
            <a:r>
              <a:rPr lang="en-ID" dirty="0" err="1"/>
              <a:t>aktivitas</a:t>
            </a:r>
            <a:r>
              <a:rPr lang="en-ID" dirty="0"/>
              <a:t> </a:t>
            </a:r>
            <a:r>
              <a:rPr lang="en-ID" dirty="0" err="1"/>
              <a:t>tersebut</a:t>
            </a:r>
            <a:r>
              <a:rPr lang="en-ID" dirty="0"/>
              <a:t>. </a:t>
            </a:r>
            <a:r>
              <a:rPr lang="en-ID" dirty="0" err="1"/>
              <a:t>Lalu</a:t>
            </a:r>
            <a:r>
              <a:rPr lang="en-ID" dirty="0"/>
              <a:t> </a:t>
            </a:r>
            <a:r>
              <a:rPr lang="en-ID" dirty="0" err="1"/>
              <a:t>persyaratan</a:t>
            </a:r>
            <a:r>
              <a:rPr lang="en-ID" dirty="0"/>
              <a:t> </a:t>
            </a:r>
            <a:r>
              <a:rPr lang="en-ID" dirty="0" err="1"/>
              <a:t>ruang</a:t>
            </a:r>
            <a:r>
              <a:rPr lang="en-ID" dirty="0"/>
              <a:t> internal </a:t>
            </a:r>
            <a:r>
              <a:rPr lang="en-ID" dirty="0" err="1"/>
              <a:t>serta</a:t>
            </a:r>
            <a:r>
              <a:rPr lang="en-ID" dirty="0"/>
              <a:t> </a:t>
            </a:r>
            <a:r>
              <a:rPr lang="en-ID" dirty="0" err="1"/>
              <a:t>persyaratan</a:t>
            </a:r>
            <a:r>
              <a:rPr lang="en-ID" dirty="0"/>
              <a:t> </a:t>
            </a:r>
            <a:r>
              <a:rPr lang="en-ID" dirty="0" err="1"/>
              <a:t>ruang</a:t>
            </a:r>
            <a:r>
              <a:rPr lang="en-ID" dirty="0"/>
              <a:t> external.</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83380a3efb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83380a3efb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err="1">
                <a:solidFill>
                  <a:srgbClr val="000000"/>
                </a:solidFill>
                <a:effectLst/>
                <a:latin typeface="Arial"/>
                <a:ea typeface="Arial"/>
                <a:cs typeface="Arial"/>
                <a:sym typeface="Arial"/>
              </a:rPr>
              <a:t>Berikut</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adalah</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aktivitas-aktivitas</a:t>
            </a:r>
            <a:r>
              <a:rPr lang="en-US" sz="1100" b="0" i="0" u="none" strike="noStrike" cap="none" dirty="0">
                <a:solidFill>
                  <a:srgbClr val="000000"/>
                </a:solidFill>
                <a:effectLst/>
                <a:latin typeface="Arial"/>
                <a:ea typeface="Arial"/>
                <a:cs typeface="Arial"/>
                <a:sym typeface="Arial"/>
              </a:rPr>
              <a:t> yang </a:t>
            </a:r>
            <a:r>
              <a:rPr lang="en-US" sz="1100" b="0" i="0" u="none" strike="noStrike" cap="none" dirty="0" err="1">
                <a:solidFill>
                  <a:srgbClr val="000000"/>
                </a:solidFill>
                <a:effectLst/>
                <a:latin typeface="Arial"/>
                <a:ea typeface="Arial"/>
                <a:cs typeface="Arial"/>
                <a:sym typeface="Arial"/>
              </a:rPr>
              <a:t>terjadi</a:t>
            </a:r>
            <a:r>
              <a:rPr lang="en-US" sz="1100" b="0" i="0" u="none" strike="noStrike" cap="none" dirty="0">
                <a:solidFill>
                  <a:srgbClr val="000000"/>
                </a:solidFill>
                <a:effectLst/>
                <a:latin typeface="Arial"/>
                <a:ea typeface="Arial"/>
                <a:cs typeface="Arial"/>
                <a:sym typeface="Arial"/>
              </a:rPr>
              <a:t> di </a:t>
            </a:r>
            <a:r>
              <a:rPr lang="en-US" sz="1100" b="0" i="0" u="none" strike="noStrike" cap="none" dirty="0" err="1">
                <a:solidFill>
                  <a:srgbClr val="000000"/>
                </a:solidFill>
                <a:effectLst/>
                <a:latin typeface="Arial"/>
                <a:ea typeface="Arial"/>
                <a:cs typeface="Arial"/>
                <a:sym typeface="Arial"/>
              </a:rPr>
              <a:t>dalam</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Pavillon</a:t>
            </a:r>
            <a:r>
              <a:rPr lang="en-US" sz="1100" b="0" i="0" u="none" strike="noStrike" cap="none" dirty="0">
                <a:solidFill>
                  <a:srgbClr val="000000"/>
                </a:solidFill>
                <a:effectLst/>
                <a:latin typeface="Arial"/>
                <a:ea typeface="Arial"/>
                <a:cs typeface="Arial"/>
                <a:sym typeface="Arial"/>
              </a:rPr>
              <a:t> le Corbusier</a:t>
            </a:r>
            <a:r>
              <a:rPr lang="en-ID" sz="1100" b="0" i="0" u="none" strike="noStrike" cap="none" dirty="0">
                <a:solidFill>
                  <a:srgbClr val="000000"/>
                </a:solidFill>
                <a:effectLst/>
                <a:latin typeface="Arial"/>
                <a:ea typeface="Arial"/>
                <a:cs typeface="Arial"/>
                <a:sym typeface="Arial"/>
              </a:rPr>
              <a:t>. </a:t>
            </a: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83380a3ef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83380a3ef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ID" sz="1100" b="0" i="0" u="none" strike="noStrike" cap="none" dirty="0">
                <a:solidFill>
                  <a:srgbClr val="000000"/>
                </a:solidFill>
                <a:effectLst/>
                <a:latin typeface="Arial"/>
                <a:ea typeface="Arial"/>
                <a:cs typeface="Arial"/>
                <a:sym typeface="Arial"/>
              </a:rPr>
              <a:t>Yang </a:t>
            </a:r>
            <a:r>
              <a:rPr lang="en-ID" sz="1100" b="0" i="0" u="none" strike="noStrike" cap="none" dirty="0" err="1">
                <a:solidFill>
                  <a:srgbClr val="000000"/>
                </a:solidFill>
                <a:effectLst/>
                <a:latin typeface="Arial"/>
                <a:ea typeface="Arial"/>
                <a:cs typeface="Arial"/>
                <a:sym typeface="Arial"/>
              </a:rPr>
              <a:t>pertama</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ada</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aktivitas</a:t>
            </a:r>
            <a:r>
              <a:rPr lang="en-ID" sz="1100" b="0" i="0" u="none" strike="noStrike" cap="none" dirty="0">
                <a:solidFill>
                  <a:srgbClr val="000000"/>
                </a:solidFill>
                <a:effectLst/>
                <a:latin typeface="Arial"/>
                <a:ea typeface="Arial"/>
                <a:cs typeface="Arial"/>
                <a:sym typeface="Arial"/>
              </a:rPr>
              <a:t> di basement. di </a:t>
            </a:r>
            <a:r>
              <a:rPr lang="en-ID" sz="1100" b="0" i="0" u="none" strike="noStrike" cap="none" dirty="0" err="1">
                <a:solidFill>
                  <a:srgbClr val="000000"/>
                </a:solidFill>
                <a:effectLst/>
                <a:latin typeface="Arial"/>
                <a:ea typeface="Arial"/>
                <a:cs typeface="Arial"/>
                <a:sym typeface="Arial"/>
              </a:rPr>
              <a:t>lantai</a:t>
            </a:r>
            <a:r>
              <a:rPr lang="en-ID" sz="1100" b="0" i="0" u="none" strike="noStrike" cap="none" dirty="0">
                <a:solidFill>
                  <a:srgbClr val="000000"/>
                </a:solidFill>
                <a:effectLst/>
                <a:latin typeface="Arial"/>
                <a:ea typeface="Arial"/>
                <a:cs typeface="Arial"/>
                <a:sym typeface="Arial"/>
              </a:rPr>
              <a:t> basement </a:t>
            </a:r>
            <a:r>
              <a:rPr lang="en-ID" sz="1100" b="0" i="0" u="none" strike="noStrike" cap="none" dirty="0" err="1">
                <a:solidFill>
                  <a:srgbClr val="000000"/>
                </a:solidFill>
                <a:effectLst/>
                <a:latin typeface="Arial"/>
                <a:ea typeface="Arial"/>
                <a:cs typeface="Arial"/>
                <a:sym typeface="Arial"/>
              </a:rPr>
              <a:t>ada</a:t>
            </a:r>
            <a:r>
              <a:rPr lang="en-ID" sz="1100" b="0" i="0" u="none" strike="noStrike" cap="none" dirty="0">
                <a:solidFill>
                  <a:srgbClr val="000000"/>
                </a:solidFill>
                <a:effectLst/>
                <a:latin typeface="Arial"/>
                <a:ea typeface="Arial"/>
                <a:cs typeface="Arial"/>
                <a:sym typeface="Arial"/>
              </a:rPr>
              <a:t> r. exhibition, </a:t>
            </a:r>
            <a:r>
              <a:rPr lang="en-ID" sz="1100" b="0" i="0" u="none" strike="noStrike" cap="none" dirty="0" err="1">
                <a:solidFill>
                  <a:srgbClr val="000000"/>
                </a:solidFill>
                <a:effectLst/>
                <a:latin typeface="Arial"/>
                <a:ea typeface="Arial"/>
                <a:cs typeface="Arial"/>
                <a:sym typeface="Arial"/>
              </a:rPr>
              <a:t>tempat</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dimana</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dilaksanakannya</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pameran-pameran</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disampingnyaada</a:t>
            </a:r>
            <a:r>
              <a:rPr lang="en-ID" sz="1100" b="0" i="0" u="none" strike="noStrike" cap="none" dirty="0">
                <a:solidFill>
                  <a:srgbClr val="000000"/>
                </a:solidFill>
                <a:effectLst/>
                <a:latin typeface="Arial"/>
                <a:ea typeface="Arial"/>
                <a:cs typeface="Arial"/>
                <a:sym typeface="Arial"/>
              </a:rPr>
              <a:t> r. </a:t>
            </a:r>
            <a:r>
              <a:rPr lang="en-ID" sz="1100" b="0" i="0" u="none" strike="noStrike" cap="none" dirty="0" err="1">
                <a:solidFill>
                  <a:srgbClr val="000000"/>
                </a:solidFill>
                <a:effectLst/>
                <a:latin typeface="Arial"/>
                <a:ea typeface="Arial"/>
                <a:cs typeface="Arial"/>
                <a:sym typeface="Arial"/>
              </a:rPr>
              <a:t>storage,e</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tempat</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menyimpan</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barang-barang</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tdi</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depannya</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terdapat</a:t>
            </a:r>
            <a:r>
              <a:rPr lang="en-ID" sz="1100" b="0" i="0" u="none" strike="noStrike" cap="none" dirty="0">
                <a:solidFill>
                  <a:srgbClr val="000000"/>
                </a:solidFill>
                <a:effectLst/>
                <a:latin typeface="Arial"/>
                <a:ea typeface="Arial"/>
                <a:cs typeface="Arial"/>
                <a:sym typeface="Arial"/>
              </a:rPr>
              <a:t> toilet. Di </a:t>
            </a:r>
            <a:r>
              <a:rPr lang="en-ID" sz="1100" b="0" i="0" u="none" strike="noStrike" cap="none" dirty="0" err="1">
                <a:solidFill>
                  <a:srgbClr val="000000"/>
                </a:solidFill>
                <a:effectLst/>
                <a:latin typeface="Arial"/>
                <a:ea typeface="Arial"/>
                <a:cs typeface="Arial"/>
                <a:sym typeface="Arial"/>
              </a:rPr>
              <a:t>belakang</a:t>
            </a:r>
            <a:r>
              <a:rPr lang="en-ID" sz="1100" b="0" i="0" u="none" strike="noStrike" cap="none" dirty="0">
                <a:solidFill>
                  <a:srgbClr val="000000"/>
                </a:solidFill>
                <a:effectLst/>
                <a:latin typeface="Arial"/>
                <a:ea typeface="Arial"/>
                <a:cs typeface="Arial"/>
                <a:sym typeface="Arial"/>
              </a:rPr>
              <a:t> toilet </a:t>
            </a:r>
            <a:r>
              <a:rPr lang="en-ID" sz="1100" b="0" i="0" u="none" strike="noStrike" cap="none" dirty="0" err="1">
                <a:solidFill>
                  <a:srgbClr val="000000"/>
                </a:solidFill>
                <a:effectLst/>
                <a:latin typeface="Arial"/>
                <a:ea typeface="Arial"/>
                <a:cs typeface="Arial"/>
                <a:sym typeface="Arial"/>
              </a:rPr>
              <a:t>ada</a:t>
            </a:r>
            <a:r>
              <a:rPr lang="en-ID" sz="1100" b="0" i="0" u="none" strike="noStrike" cap="none" dirty="0">
                <a:solidFill>
                  <a:srgbClr val="000000"/>
                </a:solidFill>
                <a:effectLst/>
                <a:latin typeface="Arial"/>
                <a:ea typeface="Arial"/>
                <a:cs typeface="Arial"/>
                <a:sym typeface="Arial"/>
              </a:rPr>
              <a:t> heating plan yang </a:t>
            </a:r>
            <a:r>
              <a:rPr lang="en-ID" sz="1100" b="0" i="0" u="none" strike="noStrike" cap="none" dirty="0" err="1">
                <a:solidFill>
                  <a:srgbClr val="000000"/>
                </a:solidFill>
                <a:effectLst/>
                <a:latin typeface="Arial"/>
                <a:ea typeface="Arial"/>
                <a:cs typeface="Arial"/>
                <a:sym typeface="Arial"/>
              </a:rPr>
              <a:t>berfungsi</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untuk</a:t>
            </a:r>
            <a:r>
              <a:rPr lang="en-ID" sz="1100" b="0" i="0" u="none" strike="noStrike" cap="none" dirty="0">
                <a:solidFill>
                  <a:srgbClr val="000000"/>
                </a:solidFill>
                <a:effectLst/>
                <a:latin typeface="Arial"/>
                <a:ea typeface="Arial"/>
                <a:cs typeface="Arial"/>
                <a:sym typeface="Arial"/>
              </a:rPr>
              <a:t> water heater, heater </a:t>
            </a:r>
            <a:r>
              <a:rPr lang="en-ID" sz="1100" b="0" i="0" u="none" strike="noStrike" cap="none" dirty="0" err="1">
                <a:solidFill>
                  <a:srgbClr val="000000"/>
                </a:solidFill>
                <a:effectLst/>
                <a:latin typeface="Arial"/>
                <a:ea typeface="Arial"/>
                <a:cs typeface="Arial"/>
                <a:sym typeface="Arial"/>
              </a:rPr>
              <a:t>ruangan</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dan</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alat-alat</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pemanas</a:t>
            </a:r>
            <a:r>
              <a:rPr lang="en-ID" sz="1100" b="0" i="0" u="none" strike="noStrike" cap="none" dirty="0">
                <a:solidFill>
                  <a:srgbClr val="000000"/>
                </a:solidFill>
                <a:effectLst/>
                <a:latin typeface="Arial"/>
                <a:ea typeface="Arial"/>
                <a:cs typeface="Arial"/>
                <a:sym typeface="Arial"/>
              </a:rPr>
              <a:t>. Di </a:t>
            </a:r>
            <a:r>
              <a:rPr lang="en-ID" sz="1100" b="0" i="0" u="none" strike="noStrike" cap="none" dirty="0" err="1">
                <a:solidFill>
                  <a:srgbClr val="000000"/>
                </a:solidFill>
                <a:effectLst/>
                <a:latin typeface="Arial"/>
                <a:ea typeface="Arial"/>
                <a:cs typeface="Arial"/>
                <a:sym typeface="Arial"/>
              </a:rPr>
              <a:t>ujung</a:t>
            </a:r>
            <a:r>
              <a:rPr lang="en-ID" sz="1100" b="0" i="0" u="none" strike="noStrike" cap="none" dirty="0">
                <a:solidFill>
                  <a:srgbClr val="000000"/>
                </a:solidFill>
                <a:effectLst/>
                <a:latin typeface="Arial"/>
                <a:ea typeface="Arial"/>
                <a:cs typeface="Arial"/>
                <a:sym typeface="Arial"/>
              </a:rPr>
              <a:t> kana nada shelter. Ada juga office di </a:t>
            </a:r>
            <a:r>
              <a:rPr lang="en-ID" sz="1100" b="0" i="0" u="none" strike="noStrike" cap="none" dirty="0" err="1">
                <a:solidFill>
                  <a:srgbClr val="000000"/>
                </a:solidFill>
                <a:effectLst/>
                <a:latin typeface="Arial"/>
                <a:ea typeface="Arial"/>
                <a:cs typeface="Arial"/>
                <a:sym typeface="Arial"/>
              </a:rPr>
              <a:t>depan</a:t>
            </a:r>
            <a:r>
              <a:rPr lang="en-ID" sz="1100" b="0" i="0" u="none" strike="noStrike" cap="none" dirty="0">
                <a:solidFill>
                  <a:srgbClr val="000000"/>
                </a:solidFill>
                <a:effectLst/>
                <a:latin typeface="Arial"/>
                <a:ea typeface="Arial"/>
                <a:cs typeface="Arial"/>
                <a:sym typeface="Arial"/>
              </a:rPr>
              <a:t> r. exhibition. </a:t>
            </a:r>
            <a:r>
              <a:rPr lang="en-ID" sz="1100" b="0" i="0" u="none" strike="noStrike" cap="none" dirty="0" err="1">
                <a:solidFill>
                  <a:srgbClr val="000000"/>
                </a:solidFill>
                <a:effectLst/>
                <a:latin typeface="Arial"/>
                <a:ea typeface="Arial"/>
                <a:cs typeface="Arial"/>
                <a:sym typeface="Arial"/>
              </a:rPr>
              <a:t>Terdapat</a:t>
            </a:r>
            <a:r>
              <a:rPr lang="en-ID" sz="1100" b="0" i="0" u="none" strike="noStrike" cap="none" dirty="0">
                <a:solidFill>
                  <a:srgbClr val="000000"/>
                </a:solidFill>
                <a:effectLst/>
                <a:latin typeface="Arial"/>
                <a:ea typeface="Arial"/>
                <a:cs typeface="Arial"/>
                <a:sym typeface="Arial"/>
              </a:rPr>
              <a:t> juga ramp </a:t>
            </a:r>
            <a:r>
              <a:rPr lang="en-ID" sz="1100" b="0" i="0" u="none" strike="noStrike" cap="none" dirty="0" err="1">
                <a:solidFill>
                  <a:srgbClr val="000000"/>
                </a:solidFill>
                <a:effectLst/>
                <a:latin typeface="Arial"/>
                <a:ea typeface="Arial"/>
                <a:cs typeface="Arial"/>
                <a:sym typeface="Arial"/>
              </a:rPr>
              <a:t>utuk</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akses</a:t>
            </a:r>
            <a:r>
              <a:rPr lang="en-ID" sz="1100" b="0" i="0" u="none" strike="noStrike" cap="none" dirty="0">
                <a:solidFill>
                  <a:srgbClr val="000000"/>
                </a:solidFill>
                <a:effectLst/>
                <a:latin typeface="Arial"/>
                <a:ea typeface="Arial"/>
                <a:cs typeface="Arial"/>
                <a:sym typeface="Arial"/>
              </a:rPr>
              <a:t> orang </a:t>
            </a:r>
            <a:r>
              <a:rPr lang="en-ID" sz="1100" b="0" i="0" u="none" strike="noStrike" cap="none" dirty="0" err="1">
                <a:solidFill>
                  <a:srgbClr val="000000"/>
                </a:solidFill>
                <a:effectLst/>
                <a:latin typeface="Arial"/>
                <a:ea typeface="Arial"/>
                <a:cs typeface="Arial"/>
                <a:sym typeface="Arial"/>
              </a:rPr>
              <a:t>disabilitas</a:t>
            </a:r>
            <a:r>
              <a:rPr lang="en-ID" sz="1100" b="0" i="0" u="none" strike="noStrike" cap="none" dirty="0">
                <a:solidFill>
                  <a:srgbClr val="000000"/>
                </a:solidFill>
                <a:effectLst/>
                <a:latin typeface="Arial"/>
                <a:ea typeface="Arial"/>
                <a:cs typeface="Arial"/>
                <a:sym typeface="Arial"/>
              </a:rPr>
              <a:t>.</a:t>
            </a: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83380a3ef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83380a3ef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ID" sz="1100" b="0" i="0" u="none" strike="noStrike" cap="none" dirty="0">
                <a:solidFill>
                  <a:srgbClr val="000000"/>
                </a:solidFill>
                <a:effectLst/>
                <a:latin typeface="Arial"/>
                <a:ea typeface="Arial"/>
                <a:cs typeface="Arial"/>
                <a:sym typeface="Arial"/>
              </a:rPr>
              <a:t>Satu </a:t>
            </a:r>
            <a:r>
              <a:rPr lang="en-ID" sz="1100" b="0" i="0" u="none" strike="noStrike" cap="none" dirty="0" err="1">
                <a:solidFill>
                  <a:srgbClr val="000000"/>
                </a:solidFill>
                <a:effectLst/>
                <a:latin typeface="Arial"/>
                <a:ea typeface="Arial"/>
                <a:cs typeface="Arial"/>
                <a:sym typeface="Arial"/>
              </a:rPr>
              <a:t>lantai</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diatasnya</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terdapat</a:t>
            </a:r>
            <a:r>
              <a:rPr lang="en-ID" sz="1100" b="0" i="0" u="none" strike="noStrike" cap="none" dirty="0">
                <a:solidFill>
                  <a:srgbClr val="000000"/>
                </a:solidFill>
                <a:effectLst/>
                <a:latin typeface="Arial"/>
                <a:ea typeface="Arial"/>
                <a:cs typeface="Arial"/>
                <a:sym typeface="Arial"/>
              </a:rPr>
              <a:t> ground floor. Di ground floor </a:t>
            </a:r>
            <a:r>
              <a:rPr lang="en-ID" sz="1100" b="0" i="0" u="none" strike="noStrike" cap="none" dirty="0" err="1">
                <a:solidFill>
                  <a:srgbClr val="000000"/>
                </a:solidFill>
                <a:effectLst/>
                <a:latin typeface="Arial"/>
                <a:ea typeface="Arial"/>
                <a:cs typeface="Arial"/>
                <a:sym typeface="Arial"/>
              </a:rPr>
              <a:t>terdapat</a:t>
            </a:r>
            <a:r>
              <a:rPr lang="en-ID" sz="1100" b="0" i="0" u="none" strike="noStrike" cap="none" dirty="0">
                <a:solidFill>
                  <a:srgbClr val="000000"/>
                </a:solidFill>
                <a:effectLst/>
                <a:latin typeface="Arial"/>
                <a:ea typeface="Arial"/>
                <a:cs typeface="Arial"/>
                <a:sym typeface="Arial"/>
              </a:rPr>
              <a:t>  main entrance di mana orang </a:t>
            </a:r>
            <a:r>
              <a:rPr lang="en-ID" sz="1100" b="0" i="0" u="none" strike="noStrike" cap="none" dirty="0" err="1">
                <a:solidFill>
                  <a:srgbClr val="000000"/>
                </a:solidFill>
                <a:effectLst/>
                <a:latin typeface="Arial"/>
                <a:ea typeface="Arial"/>
                <a:cs typeface="Arial"/>
                <a:sym typeface="Arial"/>
              </a:rPr>
              <a:t>memasuki</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Pavillon</a:t>
            </a:r>
            <a:r>
              <a:rPr lang="en-ID" sz="1100" b="0" i="0" u="none" strike="noStrike" cap="none" dirty="0">
                <a:solidFill>
                  <a:srgbClr val="000000"/>
                </a:solidFill>
                <a:effectLst/>
                <a:latin typeface="Arial"/>
                <a:ea typeface="Arial"/>
                <a:cs typeface="Arial"/>
                <a:sym typeface="Arial"/>
              </a:rPr>
              <a:t> le Corbusier, </a:t>
            </a:r>
            <a:r>
              <a:rPr lang="en-ID" sz="1100" b="0" i="0" u="none" strike="noStrike" cap="none" dirty="0" err="1">
                <a:solidFill>
                  <a:srgbClr val="000000"/>
                </a:solidFill>
                <a:effectLst/>
                <a:latin typeface="Arial"/>
                <a:ea typeface="Arial"/>
                <a:cs typeface="Arial"/>
                <a:sym typeface="Arial"/>
              </a:rPr>
              <a:t>ada</a:t>
            </a:r>
            <a:r>
              <a:rPr lang="en-ID" sz="1100" b="0" i="0" u="none" strike="noStrike" cap="none" dirty="0">
                <a:solidFill>
                  <a:srgbClr val="000000"/>
                </a:solidFill>
                <a:effectLst/>
                <a:latin typeface="Arial"/>
                <a:ea typeface="Arial"/>
                <a:cs typeface="Arial"/>
                <a:sym typeface="Arial"/>
              </a:rPr>
              <a:t> juga wardrobe </a:t>
            </a:r>
            <a:r>
              <a:rPr lang="en-ID" sz="1100" b="0" i="0" u="none" strike="noStrike" cap="none" dirty="0" err="1">
                <a:solidFill>
                  <a:srgbClr val="000000"/>
                </a:solidFill>
                <a:effectLst/>
                <a:latin typeface="Arial"/>
                <a:ea typeface="Arial"/>
                <a:cs typeface="Arial"/>
                <a:sym typeface="Arial"/>
              </a:rPr>
              <a:t>tempat</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menyimpan</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barang</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Terdapat</a:t>
            </a:r>
            <a:r>
              <a:rPr lang="en-ID" sz="1100" b="0" i="0" u="none" strike="noStrike" cap="none" dirty="0">
                <a:solidFill>
                  <a:srgbClr val="000000"/>
                </a:solidFill>
                <a:effectLst/>
                <a:latin typeface="Arial"/>
                <a:ea typeface="Arial"/>
                <a:cs typeface="Arial"/>
                <a:sym typeface="Arial"/>
              </a:rPr>
              <a:t> juga Hall and kitchen </a:t>
            </a:r>
            <a:r>
              <a:rPr lang="en-ID" sz="1100" b="0" i="0" u="none" strike="noStrike" cap="none" dirty="0" err="1">
                <a:solidFill>
                  <a:srgbClr val="000000"/>
                </a:solidFill>
                <a:effectLst/>
                <a:latin typeface="Arial"/>
                <a:ea typeface="Arial"/>
                <a:cs typeface="Arial"/>
                <a:sym typeface="Arial"/>
              </a:rPr>
              <a:t>untuk</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tempat</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masak</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dan</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titik</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temu</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Terdapat</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dua</a:t>
            </a:r>
            <a:r>
              <a:rPr lang="en-ID" sz="1100" b="0" i="0" u="none" strike="noStrike" cap="none" dirty="0">
                <a:solidFill>
                  <a:srgbClr val="000000"/>
                </a:solidFill>
                <a:effectLst/>
                <a:latin typeface="Arial"/>
                <a:ea typeface="Arial"/>
                <a:cs typeface="Arial"/>
                <a:sym typeface="Arial"/>
              </a:rPr>
              <a:t> private door yang </a:t>
            </a:r>
            <a:r>
              <a:rPr lang="en-ID" sz="1100" b="0" i="0" u="none" strike="noStrike" cap="none" dirty="0" err="1">
                <a:solidFill>
                  <a:srgbClr val="000000"/>
                </a:solidFill>
                <a:effectLst/>
                <a:latin typeface="Arial"/>
                <a:ea typeface="Arial"/>
                <a:cs typeface="Arial"/>
                <a:sym typeface="Arial"/>
              </a:rPr>
              <a:t>hanya</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bisa</a:t>
            </a:r>
            <a:r>
              <a:rPr lang="en-ID" sz="1100" b="0" i="0" u="none" strike="noStrike" cap="none" dirty="0">
                <a:solidFill>
                  <a:srgbClr val="000000"/>
                </a:solidFill>
                <a:effectLst/>
                <a:latin typeface="Arial"/>
                <a:ea typeface="Arial"/>
                <a:cs typeface="Arial"/>
                <a:sym typeface="Arial"/>
              </a:rPr>
              <a:t> di </a:t>
            </a:r>
            <a:r>
              <a:rPr lang="en-ID" sz="1100" b="0" i="0" u="none" strike="noStrike" cap="none" dirty="0" err="1">
                <a:solidFill>
                  <a:srgbClr val="000000"/>
                </a:solidFill>
                <a:effectLst/>
                <a:latin typeface="Arial"/>
                <a:ea typeface="Arial"/>
                <a:cs typeface="Arial"/>
                <a:sym typeface="Arial"/>
              </a:rPr>
              <a:t>akses</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oleh</a:t>
            </a:r>
            <a:r>
              <a:rPr lang="en-ID" sz="1100" b="0" i="0" u="none" strike="noStrike" cap="none" dirty="0">
                <a:solidFill>
                  <a:srgbClr val="000000"/>
                </a:solidFill>
                <a:effectLst/>
                <a:latin typeface="Arial"/>
                <a:ea typeface="Arial"/>
                <a:cs typeface="Arial"/>
                <a:sym typeface="Arial"/>
              </a:rPr>
              <a:t> orang </a:t>
            </a:r>
            <a:r>
              <a:rPr lang="en-ID" sz="1100" b="0" i="0" u="none" strike="noStrike" cap="none" dirty="0" err="1">
                <a:solidFill>
                  <a:srgbClr val="000000"/>
                </a:solidFill>
                <a:effectLst/>
                <a:latin typeface="Arial"/>
                <a:ea typeface="Arial"/>
                <a:cs typeface="Arial"/>
                <a:sym typeface="Arial"/>
              </a:rPr>
              <a:t>tertentu</a:t>
            </a:r>
            <a:r>
              <a:rPr lang="en-ID" sz="1100" b="0" i="0" u="none" strike="noStrike" cap="none" dirty="0">
                <a:solidFill>
                  <a:srgbClr val="000000"/>
                </a:solidFill>
                <a:effectLst/>
                <a:latin typeface="Arial"/>
                <a:ea typeface="Arial"/>
                <a:cs typeface="Arial"/>
                <a:sym typeface="Arial"/>
              </a:rPr>
              <a:t>, di </a:t>
            </a:r>
            <a:r>
              <a:rPr lang="en-ID" sz="1100" b="0" i="0" u="none" strike="noStrike" cap="none" dirty="0" err="1">
                <a:solidFill>
                  <a:srgbClr val="000000"/>
                </a:solidFill>
                <a:effectLst/>
                <a:latin typeface="Arial"/>
                <a:ea typeface="Arial"/>
                <a:cs typeface="Arial"/>
                <a:sym typeface="Arial"/>
              </a:rPr>
              <a:t>tengah</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ruangan</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tersebut</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terdapat</a:t>
            </a:r>
            <a:r>
              <a:rPr lang="en-ID" sz="1100" b="0" i="0" u="none" strike="noStrike" cap="none" dirty="0">
                <a:solidFill>
                  <a:srgbClr val="000000"/>
                </a:solidFill>
                <a:effectLst/>
                <a:latin typeface="Arial"/>
                <a:ea typeface="Arial"/>
                <a:cs typeface="Arial"/>
                <a:sym typeface="Arial"/>
              </a:rPr>
              <a:t> foyer </a:t>
            </a:r>
            <a:r>
              <a:rPr lang="en-ID" sz="1100" b="0" i="0" u="none" strike="noStrike" cap="none" dirty="0" err="1">
                <a:solidFill>
                  <a:srgbClr val="000000"/>
                </a:solidFill>
                <a:effectLst/>
                <a:latin typeface="Arial"/>
                <a:ea typeface="Arial"/>
                <a:cs typeface="Arial"/>
                <a:sym typeface="Arial"/>
              </a:rPr>
              <a:t>untuk</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tempat</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berkumpul</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atau</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bisa</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disebut</a:t>
            </a:r>
            <a:r>
              <a:rPr lang="en-ID" sz="1100" b="0" i="0" u="none" strike="noStrike" cap="none" dirty="0">
                <a:solidFill>
                  <a:srgbClr val="000000"/>
                </a:solidFill>
                <a:effectLst/>
                <a:latin typeface="Arial"/>
                <a:ea typeface="Arial"/>
                <a:cs typeface="Arial"/>
                <a:sym typeface="Arial"/>
              </a:rPr>
              <a:t> juga </a:t>
            </a:r>
            <a:r>
              <a:rPr lang="en-ID" sz="1100" b="0" i="0" u="none" strike="noStrike" cap="none" dirty="0" err="1">
                <a:solidFill>
                  <a:srgbClr val="000000"/>
                </a:solidFill>
                <a:effectLst/>
                <a:latin typeface="Arial"/>
                <a:ea typeface="Arial"/>
                <a:cs typeface="Arial"/>
                <a:sym typeface="Arial"/>
              </a:rPr>
              <a:t>sebagai</a:t>
            </a:r>
            <a:r>
              <a:rPr lang="en-ID" sz="1100" b="0" i="0" u="none" strike="noStrike" cap="none" dirty="0">
                <a:solidFill>
                  <a:srgbClr val="000000"/>
                </a:solidFill>
                <a:effectLst/>
                <a:latin typeface="Arial"/>
                <a:ea typeface="Arial"/>
                <a:cs typeface="Arial"/>
                <a:sym typeface="Arial"/>
              </a:rPr>
              <a:t> public space, di </a:t>
            </a:r>
            <a:r>
              <a:rPr lang="en-ID" sz="1100" b="0" i="0" u="none" strike="noStrike" cap="none" dirty="0" err="1">
                <a:solidFill>
                  <a:srgbClr val="000000"/>
                </a:solidFill>
                <a:effectLst/>
                <a:latin typeface="Arial"/>
                <a:ea typeface="Arial"/>
                <a:cs typeface="Arial"/>
                <a:sym typeface="Arial"/>
              </a:rPr>
              <a:t>ujung</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kanan</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ada</a:t>
            </a:r>
            <a:r>
              <a:rPr lang="en-ID" sz="1100" b="0" i="0" u="none" strike="noStrike" cap="none" dirty="0">
                <a:solidFill>
                  <a:srgbClr val="000000"/>
                </a:solidFill>
                <a:effectLst/>
                <a:latin typeface="Arial"/>
                <a:ea typeface="Arial"/>
                <a:cs typeface="Arial"/>
                <a:sym typeface="Arial"/>
              </a:rPr>
              <a:t> hall yang </a:t>
            </a:r>
            <a:r>
              <a:rPr lang="en-ID" sz="1100" b="0" i="0" u="none" strike="noStrike" cap="none" dirty="0" err="1">
                <a:solidFill>
                  <a:srgbClr val="000000"/>
                </a:solidFill>
                <a:effectLst/>
                <a:latin typeface="Arial"/>
                <a:ea typeface="Arial"/>
                <a:cs typeface="Arial"/>
                <a:sym typeface="Arial"/>
              </a:rPr>
              <a:t>menyambungkan</a:t>
            </a:r>
            <a:r>
              <a:rPr lang="en-ID" sz="1100" b="0" i="0" u="none" strike="noStrike" cap="none" dirty="0">
                <a:solidFill>
                  <a:srgbClr val="000000"/>
                </a:solidFill>
                <a:effectLst/>
                <a:latin typeface="Arial"/>
                <a:ea typeface="Arial"/>
                <a:cs typeface="Arial"/>
                <a:sym typeface="Arial"/>
              </a:rPr>
              <a:t> 2 </a:t>
            </a:r>
            <a:r>
              <a:rPr lang="en-ID" sz="1100" b="0" i="0" u="none" strike="noStrike" cap="none" dirty="0" err="1">
                <a:solidFill>
                  <a:srgbClr val="000000"/>
                </a:solidFill>
                <a:effectLst/>
                <a:latin typeface="Arial"/>
                <a:ea typeface="Arial"/>
                <a:cs typeface="Arial"/>
                <a:sym typeface="Arial"/>
              </a:rPr>
              <a:t>lantai</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Terdapat</a:t>
            </a:r>
            <a:r>
              <a:rPr lang="en-ID" sz="1100" b="0" i="0" u="none" strike="noStrike" cap="none" dirty="0">
                <a:solidFill>
                  <a:srgbClr val="000000"/>
                </a:solidFill>
                <a:effectLst/>
                <a:latin typeface="Arial"/>
                <a:ea typeface="Arial"/>
                <a:cs typeface="Arial"/>
                <a:sym typeface="Arial"/>
              </a:rPr>
              <a:t> juga </a:t>
            </a:r>
            <a:r>
              <a:rPr lang="en-ID" sz="1100" b="0" i="0" u="none" strike="noStrike" cap="none" dirty="0" err="1">
                <a:solidFill>
                  <a:srgbClr val="000000"/>
                </a:solidFill>
                <a:effectLst/>
                <a:latin typeface="Arial"/>
                <a:ea typeface="Arial"/>
                <a:cs typeface="Arial"/>
                <a:sym typeface="Arial"/>
              </a:rPr>
              <a:t>tangga</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untuk</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mengakses</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antar</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latai</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dan</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ada</a:t>
            </a:r>
            <a:r>
              <a:rPr lang="en-ID" sz="1100" b="0" i="0" u="none" strike="noStrike" cap="none" dirty="0">
                <a:solidFill>
                  <a:srgbClr val="000000"/>
                </a:solidFill>
                <a:effectLst/>
                <a:latin typeface="Arial"/>
                <a:ea typeface="Arial"/>
                <a:cs typeface="Arial"/>
                <a:sym typeface="Arial"/>
              </a:rPr>
              <a:t> skylight </a:t>
            </a:r>
            <a:r>
              <a:rPr lang="en-ID" sz="1100" b="0" i="0" u="none" strike="noStrike" cap="none" dirty="0" err="1">
                <a:solidFill>
                  <a:srgbClr val="000000"/>
                </a:solidFill>
                <a:effectLst/>
                <a:latin typeface="Arial"/>
                <a:ea typeface="Arial"/>
                <a:cs typeface="Arial"/>
                <a:sym typeface="Arial"/>
              </a:rPr>
              <a:t>tempat</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masuknya</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cahaya</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dari</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atap</a:t>
            </a:r>
            <a:r>
              <a:rPr lang="en-ID" sz="1100" b="0" i="0" u="none" strike="noStrike" cap="none" dirty="0">
                <a:solidFill>
                  <a:srgbClr val="000000"/>
                </a:solidFill>
                <a:effectLst/>
                <a:latin typeface="Arial"/>
                <a:ea typeface="Arial"/>
                <a:cs typeface="Arial"/>
                <a:sym typeface="Arial"/>
              </a:rPr>
              <a:t> di </a:t>
            </a:r>
            <a:r>
              <a:rPr lang="en-ID" sz="1100" b="0" i="0" u="none" strike="noStrike" cap="none" dirty="0" err="1">
                <a:solidFill>
                  <a:srgbClr val="000000"/>
                </a:solidFill>
                <a:effectLst/>
                <a:latin typeface="Arial"/>
                <a:ea typeface="Arial"/>
                <a:cs typeface="Arial"/>
                <a:sym typeface="Arial"/>
              </a:rPr>
              <a:t>bagian</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kir</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Terdapat</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teras</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dan</a:t>
            </a:r>
            <a:r>
              <a:rPr lang="en-ID" sz="1100" b="0" i="0" u="none" strike="noStrike" cap="none" dirty="0">
                <a:solidFill>
                  <a:srgbClr val="000000"/>
                </a:solidFill>
                <a:effectLst/>
                <a:latin typeface="Arial"/>
                <a:ea typeface="Arial"/>
                <a:cs typeface="Arial"/>
                <a:sym typeface="Arial"/>
              </a:rPr>
              <a:t> juga ramp</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3380a3ef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83380a3ef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ID" sz="1100" b="0" i="0" u="none" strike="noStrike" cap="none" dirty="0" err="1">
                <a:solidFill>
                  <a:srgbClr val="000000"/>
                </a:solidFill>
                <a:effectLst/>
                <a:latin typeface="Arial"/>
                <a:ea typeface="Arial"/>
                <a:cs typeface="Arial"/>
                <a:sym typeface="Arial"/>
              </a:rPr>
              <a:t>Untuk</a:t>
            </a:r>
            <a:r>
              <a:rPr lang="en-ID" sz="1100" b="0" i="0" u="none" strike="noStrike" cap="none" dirty="0">
                <a:solidFill>
                  <a:srgbClr val="000000"/>
                </a:solidFill>
                <a:effectLst/>
                <a:latin typeface="Arial"/>
                <a:ea typeface="Arial"/>
                <a:cs typeface="Arial"/>
                <a:sym typeface="Arial"/>
              </a:rPr>
              <a:t> first floor yang </a:t>
            </a:r>
            <a:r>
              <a:rPr lang="en-ID" sz="1100" b="0" i="0" u="none" strike="noStrike" cap="none" dirty="0" err="1">
                <a:solidFill>
                  <a:srgbClr val="000000"/>
                </a:solidFill>
                <a:effectLst/>
                <a:latin typeface="Arial"/>
                <a:ea typeface="Arial"/>
                <a:cs typeface="Arial"/>
                <a:sym typeface="Arial"/>
              </a:rPr>
              <a:t>pertama</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ada</a:t>
            </a:r>
            <a:r>
              <a:rPr lang="en-ID" sz="1100" b="0" i="0" u="none" strike="noStrike" cap="none" dirty="0">
                <a:solidFill>
                  <a:srgbClr val="000000"/>
                </a:solidFill>
                <a:effectLst/>
                <a:latin typeface="Arial"/>
                <a:ea typeface="Arial"/>
                <a:cs typeface="Arial"/>
                <a:sym typeface="Arial"/>
              </a:rPr>
              <a:t> ramp. Terus yang </a:t>
            </a:r>
            <a:r>
              <a:rPr lang="en-ID" sz="1100" b="0" i="0" u="none" strike="noStrike" cap="none" dirty="0" err="1">
                <a:solidFill>
                  <a:srgbClr val="000000"/>
                </a:solidFill>
                <a:effectLst/>
                <a:latin typeface="Arial"/>
                <a:ea typeface="Arial"/>
                <a:cs typeface="Arial"/>
                <a:sym typeface="Arial"/>
              </a:rPr>
              <a:t>kedua</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ada</a:t>
            </a:r>
            <a:r>
              <a:rPr lang="en-ID" sz="1100" b="0" i="0" u="none" strike="noStrike" cap="none" dirty="0">
                <a:solidFill>
                  <a:srgbClr val="000000"/>
                </a:solidFill>
                <a:effectLst/>
                <a:latin typeface="Arial"/>
                <a:ea typeface="Arial"/>
                <a:cs typeface="Arial"/>
                <a:sym typeface="Arial"/>
              </a:rPr>
              <a:t> library </a:t>
            </a:r>
            <a:r>
              <a:rPr lang="en-ID" sz="1100" b="0" i="0" u="none" strike="noStrike" cap="none" dirty="0" err="1">
                <a:solidFill>
                  <a:srgbClr val="000000"/>
                </a:solidFill>
                <a:effectLst/>
                <a:latin typeface="Arial"/>
                <a:ea typeface="Arial"/>
                <a:cs typeface="Arial"/>
                <a:sym typeface="Arial"/>
              </a:rPr>
              <a:t>tempat</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dimana</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pengunjung</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bisa</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membaca</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buku</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Habis</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itu</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terdapat</a:t>
            </a:r>
            <a:r>
              <a:rPr lang="en-ID" sz="1100" b="0" i="0" u="none" strike="noStrike" cap="none" dirty="0">
                <a:solidFill>
                  <a:srgbClr val="000000"/>
                </a:solidFill>
                <a:effectLst/>
                <a:latin typeface="Arial"/>
                <a:ea typeface="Arial"/>
                <a:cs typeface="Arial"/>
                <a:sym typeface="Arial"/>
              </a:rPr>
              <a:t> juga </a:t>
            </a:r>
            <a:r>
              <a:rPr lang="en-ID" sz="1100" b="0" i="0" u="none" strike="noStrike" cap="none" dirty="0" err="1">
                <a:solidFill>
                  <a:srgbClr val="000000"/>
                </a:solidFill>
                <a:effectLst/>
                <a:latin typeface="Arial"/>
                <a:ea typeface="Arial"/>
                <a:cs typeface="Arial"/>
                <a:sym typeface="Arial"/>
              </a:rPr>
              <a:t>tangga</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ada</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lagi</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ada</a:t>
            </a:r>
            <a:r>
              <a:rPr lang="en-ID" sz="1100" b="0" i="0" u="none" strike="noStrike" cap="none" dirty="0">
                <a:solidFill>
                  <a:srgbClr val="000000"/>
                </a:solidFill>
                <a:effectLst/>
                <a:latin typeface="Arial"/>
                <a:ea typeface="Arial"/>
                <a:cs typeface="Arial"/>
                <a:sym typeface="Arial"/>
              </a:rPr>
              <a:t> office </a:t>
            </a:r>
            <a:r>
              <a:rPr lang="en-ID" sz="1100" b="0" i="0" u="none" strike="noStrike" cap="none" dirty="0" err="1">
                <a:solidFill>
                  <a:srgbClr val="000000"/>
                </a:solidFill>
                <a:effectLst/>
                <a:latin typeface="Arial"/>
                <a:ea typeface="Arial"/>
                <a:cs typeface="Arial"/>
                <a:sym typeface="Arial"/>
              </a:rPr>
              <a:t>untuk</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karyawan</a:t>
            </a:r>
            <a:r>
              <a:rPr lang="en-ID" sz="1100" b="0" i="0" u="none" strike="noStrike" cap="none" dirty="0">
                <a:solidFill>
                  <a:srgbClr val="000000"/>
                </a:solidFill>
                <a:effectLst/>
                <a:latin typeface="Arial"/>
                <a:ea typeface="Arial"/>
                <a:cs typeface="Arial"/>
                <a:sym typeface="Arial"/>
              </a:rPr>
              <a:t> di </a:t>
            </a:r>
            <a:r>
              <a:rPr lang="en-ID" sz="1100" b="0" i="0" u="none" strike="noStrike" cap="none" dirty="0" err="1">
                <a:solidFill>
                  <a:srgbClr val="000000"/>
                </a:solidFill>
                <a:effectLst/>
                <a:latin typeface="Arial"/>
                <a:ea typeface="Arial"/>
                <a:cs typeface="Arial"/>
                <a:sym typeface="Arial"/>
              </a:rPr>
              <a:t>bagian</a:t>
            </a:r>
            <a:r>
              <a:rPr lang="en-ID" sz="1100" b="0" i="0" u="none" strike="noStrike" cap="none" dirty="0">
                <a:solidFill>
                  <a:srgbClr val="000000"/>
                </a:solidFill>
                <a:effectLst/>
                <a:latin typeface="Arial"/>
                <a:ea typeface="Arial"/>
                <a:cs typeface="Arial"/>
                <a:sym typeface="Arial"/>
              </a:rPr>
              <a:t> yang </a:t>
            </a:r>
            <a:r>
              <a:rPr lang="en-ID" sz="1100" b="0" i="0" u="none" strike="noStrike" cap="none" dirty="0" err="1">
                <a:solidFill>
                  <a:srgbClr val="000000"/>
                </a:solidFill>
                <a:effectLst/>
                <a:latin typeface="Arial"/>
                <a:ea typeface="Arial"/>
                <a:cs typeface="Arial"/>
                <a:sym typeface="Arial"/>
              </a:rPr>
              <a:t>berwarna</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hijau</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terus</a:t>
            </a:r>
            <a:r>
              <a:rPr lang="en-ID" sz="1100" b="0" i="0" u="none" strike="noStrike" cap="none" dirty="0">
                <a:solidFill>
                  <a:srgbClr val="000000"/>
                </a:solidFill>
                <a:effectLst/>
                <a:latin typeface="Arial"/>
                <a:ea typeface="Arial"/>
                <a:cs typeface="Arial"/>
                <a:sym typeface="Arial"/>
              </a:rPr>
              <a:t> di </a:t>
            </a:r>
            <a:r>
              <a:rPr lang="en-ID" sz="1100" b="0" i="0" u="none" strike="noStrike" cap="none" dirty="0" err="1">
                <a:solidFill>
                  <a:srgbClr val="000000"/>
                </a:solidFill>
                <a:effectLst/>
                <a:latin typeface="Arial"/>
                <a:ea typeface="Arial"/>
                <a:cs typeface="Arial"/>
                <a:sym typeface="Arial"/>
              </a:rPr>
              <a:t>bagian</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kiri</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dan</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kanan</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lantai</a:t>
            </a:r>
            <a:r>
              <a:rPr lang="en-ID" sz="1100" b="0" i="0" u="none" strike="noStrike" cap="none" dirty="0">
                <a:solidFill>
                  <a:srgbClr val="000000"/>
                </a:solidFill>
                <a:effectLst/>
                <a:latin typeface="Arial"/>
                <a:ea typeface="Arial"/>
                <a:cs typeface="Arial"/>
                <a:sym typeface="Arial"/>
              </a:rPr>
              <a:t> yang </a:t>
            </a:r>
            <a:r>
              <a:rPr lang="en-ID" sz="1100" b="0" i="0" u="none" strike="noStrike" cap="none" dirty="0" err="1">
                <a:solidFill>
                  <a:srgbClr val="000000"/>
                </a:solidFill>
                <a:effectLst/>
                <a:latin typeface="Arial"/>
                <a:ea typeface="Arial"/>
                <a:cs typeface="Arial"/>
                <a:sym typeface="Arial"/>
              </a:rPr>
              <a:t>berwarna</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merah</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terdapat</a:t>
            </a:r>
            <a:r>
              <a:rPr lang="en-ID" sz="1100" b="0" i="0" u="none" strike="noStrike" cap="none" dirty="0">
                <a:solidFill>
                  <a:srgbClr val="000000"/>
                </a:solidFill>
                <a:effectLst/>
                <a:latin typeface="Arial"/>
                <a:ea typeface="Arial"/>
                <a:cs typeface="Arial"/>
                <a:sym typeface="Arial"/>
              </a:rPr>
              <a:t> hall space </a:t>
            </a:r>
            <a:r>
              <a:rPr lang="en-ID" sz="1100" b="0" i="0" u="none" strike="noStrike" cap="none" dirty="0" err="1">
                <a:solidFill>
                  <a:srgbClr val="000000"/>
                </a:solidFill>
                <a:effectLst/>
                <a:latin typeface="Arial"/>
                <a:ea typeface="Arial"/>
                <a:cs typeface="Arial"/>
                <a:sym typeface="Arial"/>
              </a:rPr>
              <a:t>tempat</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pengunjung</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bertemu</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atau</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tempat</a:t>
            </a:r>
            <a:r>
              <a:rPr lang="en-ID" sz="1100" b="0" i="0" u="none" strike="noStrike" cap="none" dirty="0">
                <a:solidFill>
                  <a:srgbClr val="000000"/>
                </a:solidFill>
                <a:effectLst/>
                <a:latin typeface="Arial"/>
                <a:ea typeface="Arial"/>
                <a:cs typeface="Arial"/>
                <a:sym typeface="Arial"/>
              </a:rPr>
              <a:t> </a:t>
            </a:r>
            <a:r>
              <a:rPr lang="en-ID" sz="1100" b="0" i="0" u="none" strike="noStrike" cap="none" dirty="0" err="1">
                <a:solidFill>
                  <a:srgbClr val="000000"/>
                </a:solidFill>
                <a:effectLst/>
                <a:latin typeface="Arial"/>
                <a:ea typeface="Arial"/>
                <a:cs typeface="Arial"/>
                <a:sym typeface="Arial"/>
              </a:rPr>
              <a:t>pertemuan</a:t>
            </a:r>
            <a:endParaRPr lang="en-ID"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6.png"/><Relationship Id="rId2" Type="http://schemas.openxmlformats.org/officeDocument/2006/relationships/audio" Target="../media/media16.mp4"/><Relationship Id="rId1" Type="http://schemas.microsoft.com/office/2007/relationships/media" Target="../media/media16.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6.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6.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4"/><Relationship Id="rId1" Type="http://schemas.microsoft.com/office/2007/relationships/media" Target="../media/media3.mp4"/><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4"/><Relationship Id="rId1" Type="http://schemas.microsoft.com/office/2007/relationships/media" Target="../media/media4.mp4"/><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56" name="Google Shape;56;p13"/>
          <p:cNvPicPr preferRelativeResize="0"/>
          <p:nvPr/>
        </p:nvPicPr>
        <p:blipFill>
          <a:blip r:embed="rId5">
            <a:alphaModFix/>
          </a:blip>
          <a:stretch>
            <a:fillRect/>
          </a:stretch>
        </p:blipFill>
        <p:spPr>
          <a:xfrm>
            <a:off x="-30575" y="-26987"/>
            <a:ext cx="9205151" cy="5197475"/>
          </a:xfrm>
          <a:prstGeom prst="rect">
            <a:avLst/>
          </a:prstGeom>
          <a:noFill/>
          <a:ln>
            <a:noFill/>
          </a:ln>
        </p:spPr>
      </p:pic>
      <p:pic>
        <p:nvPicPr>
          <p:cNvPr id="2" name="Recorded Sound">
            <a:hlinkClick r:id="" action="ppaction://media"/>
            <a:extLst>
              <a:ext uri="{FF2B5EF4-FFF2-40B4-BE49-F238E27FC236}">
                <a16:creationId xmlns:a16="http://schemas.microsoft.com/office/drawing/2014/main" id="{7F81824F-71F1-FE4E-93A3-C182ACF4FA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7009" y="4553889"/>
            <a:ext cx="371551" cy="3715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rooftop</a:t>
            </a:r>
            <a:endParaRPr/>
          </a:p>
        </p:txBody>
      </p:sp>
      <p:sp>
        <p:nvSpPr>
          <p:cNvPr id="158" name="Google Shape;158;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59" name="Google Shape;159;p25"/>
          <p:cNvPicPr preferRelativeResize="0"/>
          <p:nvPr/>
        </p:nvPicPr>
        <p:blipFill>
          <a:blip r:embed="rId5">
            <a:alphaModFix/>
          </a:blip>
          <a:stretch>
            <a:fillRect/>
          </a:stretch>
        </p:blipFill>
        <p:spPr>
          <a:xfrm>
            <a:off x="0" y="0"/>
            <a:ext cx="9144000" cy="5143500"/>
          </a:xfrm>
          <a:prstGeom prst="rect">
            <a:avLst/>
          </a:prstGeom>
          <a:noFill/>
          <a:ln>
            <a:noFill/>
          </a:ln>
        </p:spPr>
      </p:pic>
      <p:pic>
        <p:nvPicPr>
          <p:cNvPr id="2" name="14">
            <a:hlinkClick r:id="" action="ppaction://media"/>
            <a:extLst>
              <a:ext uri="{FF2B5EF4-FFF2-40B4-BE49-F238E27FC236}">
                <a16:creationId xmlns:a16="http://schemas.microsoft.com/office/drawing/2014/main" id="{73A6C01D-246B-074F-BA38-5290D168B0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0361" y="4684248"/>
            <a:ext cx="459252" cy="4592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66" name="Google Shape;166;p26"/>
          <p:cNvPicPr preferRelativeResize="0"/>
          <p:nvPr/>
        </p:nvPicPr>
        <p:blipFill>
          <a:blip r:embed="rId5">
            <a:alphaModFix/>
          </a:blip>
          <a:stretch>
            <a:fillRect/>
          </a:stretch>
        </p:blipFill>
        <p:spPr>
          <a:xfrm>
            <a:off x="725" y="0"/>
            <a:ext cx="9249602" cy="5203724"/>
          </a:xfrm>
          <a:prstGeom prst="rect">
            <a:avLst/>
          </a:prstGeom>
          <a:noFill/>
          <a:ln>
            <a:noFill/>
          </a:ln>
        </p:spPr>
      </p:pic>
      <p:sp>
        <p:nvSpPr>
          <p:cNvPr id="167" name="Google Shape;167;p26"/>
          <p:cNvSpPr txBox="1"/>
          <p:nvPr/>
        </p:nvSpPr>
        <p:spPr>
          <a:xfrm>
            <a:off x="1312975" y="795025"/>
            <a:ext cx="4878600" cy="101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p26"/>
          <p:cNvSpPr txBox="1"/>
          <p:nvPr/>
        </p:nvSpPr>
        <p:spPr>
          <a:xfrm>
            <a:off x="0" y="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p26"/>
          <p:cNvSpPr txBox="1"/>
          <p:nvPr/>
        </p:nvSpPr>
        <p:spPr>
          <a:xfrm>
            <a:off x="2614175" y="1999050"/>
            <a:ext cx="40227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dirty="0">
                <a:solidFill>
                  <a:srgbClr val="EFEFEF"/>
                </a:solidFill>
              </a:rPr>
              <a:t>K L A S I F I K A S I</a:t>
            </a:r>
            <a:endParaRPr sz="3000" b="1" dirty="0">
              <a:solidFill>
                <a:srgbClr val="EFEFEF"/>
              </a:solidFill>
            </a:endParaRPr>
          </a:p>
          <a:p>
            <a:pPr marL="0" lvl="0" indent="0" algn="ctr" rtl="0">
              <a:spcBef>
                <a:spcPts val="0"/>
              </a:spcBef>
              <a:spcAft>
                <a:spcPts val="0"/>
              </a:spcAft>
              <a:buNone/>
            </a:pPr>
            <a:r>
              <a:rPr lang="en" sz="3000" b="1" dirty="0">
                <a:solidFill>
                  <a:srgbClr val="EFEFEF"/>
                </a:solidFill>
              </a:rPr>
              <a:t>A K T I V I T A S</a:t>
            </a:r>
            <a:endParaRPr sz="3000" b="1" dirty="0">
              <a:solidFill>
                <a:srgbClr val="EFEFEF"/>
              </a:solidFill>
            </a:endParaRPr>
          </a:p>
        </p:txBody>
      </p:sp>
      <p:pic>
        <p:nvPicPr>
          <p:cNvPr id="3" name="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42339" y="4620077"/>
            <a:ext cx="348283" cy="348283"/>
          </a:xfrm>
          <a:prstGeom prst="rect">
            <a:avLst/>
          </a:prstGeom>
        </p:spPr>
      </p:pic>
    </p:spTree>
    <p:extLst>
      <p:ext uri="{BB962C8B-B14F-4D97-AF65-F5344CB8AC3E}">
        <p14:creationId xmlns:p14="http://schemas.microsoft.com/office/powerpoint/2010/main" val="134709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7"/>
          <p:cNvPicPr preferRelativeResize="0"/>
          <p:nvPr/>
        </p:nvPicPr>
        <p:blipFill>
          <a:blip r:embed="rId5">
            <a:alphaModFix/>
          </a:blip>
          <a:stretch>
            <a:fillRect/>
          </a:stretch>
        </p:blipFill>
        <p:spPr>
          <a:xfrm>
            <a:off x="0" y="-61375"/>
            <a:ext cx="9144001" cy="5204876"/>
          </a:xfrm>
          <a:prstGeom prst="rect">
            <a:avLst/>
          </a:prstGeom>
          <a:noFill/>
          <a:ln>
            <a:noFill/>
          </a:ln>
        </p:spPr>
      </p:pic>
      <p:sp>
        <p:nvSpPr>
          <p:cNvPr id="175" name="Google Shape;175;p27"/>
          <p:cNvSpPr txBox="1">
            <a:spLocks noGrp="1"/>
          </p:cNvSpPr>
          <p:nvPr>
            <p:ph type="title"/>
          </p:nvPr>
        </p:nvSpPr>
        <p:spPr>
          <a:xfrm>
            <a:off x="6216400" y="493675"/>
            <a:ext cx="2343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solidFill>
                  <a:srgbClr val="FFFFFF"/>
                </a:solidFill>
                <a:latin typeface="Caveat"/>
                <a:ea typeface="Caveat"/>
                <a:cs typeface="Caveat"/>
                <a:sym typeface="Caveat"/>
              </a:rPr>
              <a:t>BASEMENT</a:t>
            </a:r>
            <a:endParaRPr sz="3600" dirty="0">
              <a:solidFill>
                <a:srgbClr val="FFFFFF"/>
              </a:solidFill>
              <a:latin typeface="Caveat"/>
              <a:ea typeface="Caveat"/>
              <a:cs typeface="Caveat"/>
              <a:sym typeface="Caveat"/>
            </a:endParaRPr>
          </a:p>
        </p:txBody>
      </p:sp>
      <p:sp>
        <p:nvSpPr>
          <p:cNvPr id="176" name="Google Shape;176;p27"/>
          <p:cNvSpPr txBox="1"/>
          <p:nvPr/>
        </p:nvSpPr>
        <p:spPr>
          <a:xfrm>
            <a:off x="601575" y="1772500"/>
            <a:ext cx="1584600" cy="14040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dirty="0">
                <a:solidFill>
                  <a:schemeClr val="dk1"/>
                </a:solidFill>
              </a:rPr>
              <a:t>Storage</a:t>
            </a:r>
            <a:endParaRPr dirty="0">
              <a:solidFill>
                <a:schemeClr val="dk1"/>
              </a:solidFill>
            </a:endParaRPr>
          </a:p>
          <a:p>
            <a:pPr marL="0" lvl="0" indent="0" algn="ctr" rtl="0">
              <a:spcBef>
                <a:spcPts val="0"/>
              </a:spcBef>
              <a:spcAft>
                <a:spcPts val="0"/>
              </a:spcAft>
              <a:buClr>
                <a:schemeClr val="dk1"/>
              </a:buClr>
              <a:buSzPts val="1100"/>
              <a:buFont typeface="Arial"/>
              <a:buNone/>
            </a:pPr>
            <a:r>
              <a:rPr lang="en" dirty="0">
                <a:solidFill>
                  <a:schemeClr val="dk1"/>
                </a:solidFill>
              </a:rPr>
              <a:t>Office</a:t>
            </a:r>
            <a:endParaRPr dirty="0">
              <a:solidFill>
                <a:schemeClr val="dk1"/>
              </a:solidFill>
            </a:endParaRPr>
          </a:p>
          <a:p>
            <a:pPr marL="0" lvl="0" indent="0" algn="ctr" rtl="0">
              <a:spcBef>
                <a:spcPts val="0"/>
              </a:spcBef>
              <a:spcAft>
                <a:spcPts val="0"/>
              </a:spcAft>
              <a:buClr>
                <a:schemeClr val="dk1"/>
              </a:buClr>
              <a:buSzPts val="1100"/>
              <a:buFont typeface="Arial"/>
              <a:buNone/>
            </a:pPr>
            <a:r>
              <a:rPr lang="en" dirty="0">
                <a:solidFill>
                  <a:schemeClr val="dk1"/>
                </a:solidFill>
              </a:rPr>
              <a:t>Heating plant</a:t>
            </a:r>
            <a:endParaRPr dirty="0">
              <a:solidFill>
                <a:schemeClr val="dk1"/>
              </a:solidFill>
            </a:endParaRPr>
          </a:p>
          <a:p>
            <a:pPr marL="0" lvl="0" indent="0" algn="ctr" rtl="0">
              <a:spcBef>
                <a:spcPts val="0"/>
              </a:spcBef>
              <a:spcAft>
                <a:spcPts val="0"/>
              </a:spcAft>
              <a:buClr>
                <a:schemeClr val="dk1"/>
              </a:buClr>
              <a:buSzPts val="1100"/>
              <a:buFont typeface="Arial"/>
              <a:buNone/>
            </a:pPr>
            <a:r>
              <a:rPr lang="en" dirty="0">
                <a:solidFill>
                  <a:schemeClr val="dk1"/>
                </a:solidFill>
              </a:rPr>
              <a:t>Shelter</a:t>
            </a:r>
            <a:endParaRPr dirty="0">
              <a:solidFill>
                <a:schemeClr val="dk1"/>
              </a:solidFill>
            </a:endParaRPr>
          </a:p>
        </p:txBody>
      </p:sp>
      <p:sp>
        <p:nvSpPr>
          <p:cNvPr id="177" name="Google Shape;177;p27"/>
          <p:cNvSpPr txBox="1"/>
          <p:nvPr/>
        </p:nvSpPr>
        <p:spPr>
          <a:xfrm>
            <a:off x="755175" y="1345600"/>
            <a:ext cx="1277400" cy="42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999999"/>
                </a:solidFill>
              </a:rPr>
              <a:t>Private</a:t>
            </a:r>
            <a:endParaRPr dirty="0">
              <a:solidFill>
                <a:srgbClr val="999999"/>
              </a:solidFill>
            </a:endParaRPr>
          </a:p>
        </p:txBody>
      </p:sp>
      <p:sp>
        <p:nvSpPr>
          <p:cNvPr id="178" name="Google Shape;178;p27"/>
          <p:cNvSpPr txBox="1"/>
          <p:nvPr/>
        </p:nvSpPr>
        <p:spPr>
          <a:xfrm>
            <a:off x="2768550" y="2516025"/>
            <a:ext cx="1584600" cy="14040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457200" algn="l" rtl="0">
              <a:spcBef>
                <a:spcPts val="0"/>
              </a:spcBef>
              <a:spcAft>
                <a:spcPts val="0"/>
              </a:spcAft>
              <a:buClr>
                <a:schemeClr val="dk1"/>
              </a:buClr>
              <a:buSzPts val="1100"/>
              <a:buFont typeface="Arial"/>
              <a:buNone/>
            </a:pPr>
            <a:r>
              <a:rPr lang="en">
                <a:solidFill>
                  <a:schemeClr val="dk1"/>
                </a:solidFill>
              </a:rPr>
              <a:t>Ramp</a:t>
            </a:r>
            <a:endParaRPr>
              <a:solidFill>
                <a:schemeClr val="dk1"/>
              </a:solidFill>
            </a:endParaRPr>
          </a:p>
          <a:p>
            <a:pPr marL="0" lvl="0" indent="0" algn="ctr" rtl="0">
              <a:spcBef>
                <a:spcPts val="0"/>
              </a:spcBef>
              <a:spcAft>
                <a:spcPts val="0"/>
              </a:spcAft>
              <a:buNone/>
            </a:pPr>
            <a:r>
              <a:rPr lang="en">
                <a:solidFill>
                  <a:schemeClr val="dk1"/>
                </a:solidFill>
              </a:rPr>
              <a:t>Tangga</a:t>
            </a:r>
            <a:endParaRPr/>
          </a:p>
        </p:txBody>
      </p:sp>
      <p:sp>
        <p:nvSpPr>
          <p:cNvPr id="179" name="Google Shape;179;p27"/>
          <p:cNvSpPr txBox="1"/>
          <p:nvPr/>
        </p:nvSpPr>
        <p:spPr>
          <a:xfrm>
            <a:off x="2922150" y="2089125"/>
            <a:ext cx="1277400" cy="42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999999"/>
                </a:solidFill>
              </a:rPr>
              <a:t>Semi-Private</a:t>
            </a:r>
            <a:endParaRPr dirty="0">
              <a:solidFill>
                <a:srgbClr val="999999"/>
              </a:solidFill>
            </a:endParaRPr>
          </a:p>
        </p:txBody>
      </p:sp>
      <p:sp>
        <p:nvSpPr>
          <p:cNvPr id="180" name="Google Shape;180;p27"/>
          <p:cNvSpPr txBox="1"/>
          <p:nvPr/>
        </p:nvSpPr>
        <p:spPr>
          <a:xfrm>
            <a:off x="5026150" y="3407525"/>
            <a:ext cx="1584600" cy="14040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Exhibition</a:t>
            </a:r>
            <a:endParaRPr/>
          </a:p>
        </p:txBody>
      </p:sp>
      <p:sp>
        <p:nvSpPr>
          <p:cNvPr id="181" name="Google Shape;181;p27"/>
          <p:cNvSpPr txBox="1"/>
          <p:nvPr/>
        </p:nvSpPr>
        <p:spPr>
          <a:xfrm>
            <a:off x="5179750" y="2980625"/>
            <a:ext cx="1277400" cy="42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999999"/>
                </a:solidFill>
              </a:rPr>
              <a:t>Public</a:t>
            </a:r>
            <a:endParaRPr dirty="0">
              <a:solidFill>
                <a:srgbClr val="999999"/>
              </a:solidFill>
            </a:endParaRPr>
          </a:p>
        </p:txBody>
      </p:sp>
      <p:pic>
        <p:nvPicPr>
          <p:cNvPr id="2" name="2.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00896" y="4600871"/>
            <a:ext cx="345347" cy="345347"/>
          </a:xfrm>
          <a:prstGeom prst="rect">
            <a:avLst/>
          </a:prstGeom>
        </p:spPr>
      </p:pic>
    </p:spTree>
    <p:extLst>
      <p:ext uri="{BB962C8B-B14F-4D97-AF65-F5344CB8AC3E}">
        <p14:creationId xmlns:p14="http://schemas.microsoft.com/office/powerpoint/2010/main" val="51626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28"/>
          <p:cNvPicPr preferRelativeResize="0"/>
          <p:nvPr/>
        </p:nvPicPr>
        <p:blipFill>
          <a:blip r:embed="rId5">
            <a:alphaModFix/>
          </a:blip>
          <a:stretch>
            <a:fillRect/>
          </a:stretch>
        </p:blipFill>
        <p:spPr>
          <a:xfrm>
            <a:off x="0" y="-61375"/>
            <a:ext cx="9144001" cy="5204876"/>
          </a:xfrm>
          <a:prstGeom prst="rect">
            <a:avLst/>
          </a:prstGeom>
          <a:noFill/>
          <a:ln>
            <a:noFill/>
          </a:ln>
        </p:spPr>
      </p:pic>
      <p:sp>
        <p:nvSpPr>
          <p:cNvPr id="187" name="Google Shape;187;p28"/>
          <p:cNvSpPr txBox="1">
            <a:spLocks noGrp="1"/>
          </p:cNvSpPr>
          <p:nvPr>
            <p:ph type="title"/>
          </p:nvPr>
        </p:nvSpPr>
        <p:spPr>
          <a:xfrm>
            <a:off x="6216400" y="493675"/>
            <a:ext cx="2343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solidFill>
                  <a:srgbClr val="FFFFFF"/>
                </a:solidFill>
                <a:latin typeface="Caveat"/>
                <a:ea typeface="Caveat"/>
                <a:cs typeface="Caveat"/>
                <a:sym typeface="Caveat"/>
              </a:rPr>
              <a:t>GROUND FLOOR</a:t>
            </a:r>
            <a:endParaRPr sz="3600" dirty="0">
              <a:solidFill>
                <a:srgbClr val="FFFFFF"/>
              </a:solidFill>
              <a:latin typeface="Caveat"/>
              <a:ea typeface="Caveat"/>
              <a:cs typeface="Caveat"/>
              <a:sym typeface="Caveat"/>
            </a:endParaRPr>
          </a:p>
        </p:txBody>
      </p:sp>
      <p:sp>
        <p:nvSpPr>
          <p:cNvPr id="188" name="Google Shape;188;p28"/>
          <p:cNvSpPr txBox="1"/>
          <p:nvPr/>
        </p:nvSpPr>
        <p:spPr>
          <a:xfrm>
            <a:off x="601575" y="1772500"/>
            <a:ext cx="1584600" cy="14040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Wardrobe</a:t>
            </a:r>
            <a:endParaRPr>
              <a:solidFill>
                <a:schemeClr val="dk1"/>
              </a:solidFill>
            </a:endParaRPr>
          </a:p>
          <a:p>
            <a:pPr marL="0" lvl="0" indent="0" algn="ctr" rtl="0">
              <a:spcBef>
                <a:spcPts val="0"/>
              </a:spcBef>
              <a:spcAft>
                <a:spcPts val="0"/>
              </a:spcAft>
              <a:buClr>
                <a:schemeClr val="dk1"/>
              </a:buClr>
              <a:buSzPts val="1100"/>
              <a:buFont typeface="Arial"/>
              <a:buNone/>
            </a:pPr>
            <a:r>
              <a:rPr lang="en">
                <a:solidFill>
                  <a:schemeClr val="dk1"/>
                </a:solidFill>
              </a:rPr>
              <a:t>Hall &amp; Kitchen</a:t>
            </a:r>
            <a:endParaRPr>
              <a:solidFill>
                <a:schemeClr val="dk1"/>
              </a:solidFill>
            </a:endParaRPr>
          </a:p>
          <a:p>
            <a:pPr marL="0" lvl="0" indent="0" algn="ctr" rtl="0">
              <a:spcBef>
                <a:spcPts val="0"/>
              </a:spcBef>
              <a:spcAft>
                <a:spcPts val="0"/>
              </a:spcAft>
              <a:buClr>
                <a:schemeClr val="dk1"/>
              </a:buClr>
              <a:buSzPts val="1100"/>
              <a:buFont typeface="Arial"/>
              <a:buNone/>
            </a:pPr>
            <a:r>
              <a:rPr lang="en">
                <a:solidFill>
                  <a:schemeClr val="dk1"/>
                </a:solidFill>
              </a:rPr>
              <a:t>Terrace</a:t>
            </a:r>
            <a:endParaRPr/>
          </a:p>
        </p:txBody>
      </p:sp>
      <p:sp>
        <p:nvSpPr>
          <p:cNvPr id="189" name="Google Shape;189;p28"/>
          <p:cNvSpPr txBox="1"/>
          <p:nvPr/>
        </p:nvSpPr>
        <p:spPr>
          <a:xfrm>
            <a:off x="755175" y="1345600"/>
            <a:ext cx="1277400" cy="42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999999"/>
                </a:solidFill>
              </a:rPr>
              <a:t>Private</a:t>
            </a:r>
            <a:endParaRPr dirty="0">
              <a:solidFill>
                <a:srgbClr val="999999"/>
              </a:solidFill>
            </a:endParaRPr>
          </a:p>
        </p:txBody>
      </p:sp>
      <p:sp>
        <p:nvSpPr>
          <p:cNvPr id="190" name="Google Shape;190;p28"/>
          <p:cNvSpPr txBox="1"/>
          <p:nvPr/>
        </p:nvSpPr>
        <p:spPr>
          <a:xfrm>
            <a:off x="2768550" y="2516025"/>
            <a:ext cx="1584600" cy="14040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Entrance</a:t>
            </a:r>
            <a:endParaRPr/>
          </a:p>
          <a:p>
            <a:pPr marL="0" lvl="0" indent="0" algn="ctr" rtl="0">
              <a:spcBef>
                <a:spcPts val="0"/>
              </a:spcBef>
              <a:spcAft>
                <a:spcPts val="0"/>
              </a:spcAft>
              <a:buNone/>
            </a:pPr>
            <a:r>
              <a:rPr lang="en">
                <a:solidFill>
                  <a:schemeClr val="dk1"/>
                </a:solidFill>
              </a:rPr>
              <a:t>Ramp</a:t>
            </a:r>
            <a:endParaRPr>
              <a:solidFill>
                <a:schemeClr val="dk1"/>
              </a:solidFill>
            </a:endParaRPr>
          </a:p>
          <a:p>
            <a:pPr marL="0" lvl="0" indent="0" algn="ctr" rtl="0">
              <a:spcBef>
                <a:spcPts val="0"/>
              </a:spcBef>
              <a:spcAft>
                <a:spcPts val="0"/>
              </a:spcAft>
              <a:buNone/>
            </a:pPr>
            <a:r>
              <a:rPr lang="en">
                <a:solidFill>
                  <a:schemeClr val="dk1"/>
                </a:solidFill>
              </a:rPr>
              <a:t>Tangga</a:t>
            </a:r>
            <a:endParaRPr/>
          </a:p>
        </p:txBody>
      </p:sp>
      <p:sp>
        <p:nvSpPr>
          <p:cNvPr id="191" name="Google Shape;191;p28"/>
          <p:cNvSpPr txBox="1"/>
          <p:nvPr/>
        </p:nvSpPr>
        <p:spPr>
          <a:xfrm>
            <a:off x="2922150" y="2089125"/>
            <a:ext cx="1277400" cy="42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999999"/>
                </a:solidFill>
              </a:rPr>
              <a:t>Semi-Private</a:t>
            </a:r>
            <a:endParaRPr dirty="0">
              <a:solidFill>
                <a:srgbClr val="999999"/>
              </a:solidFill>
            </a:endParaRPr>
          </a:p>
        </p:txBody>
      </p:sp>
      <p:sp>
        <p:nvSpPr>
          <p:cNvPr id="192" name="Google Shape;192;p28"/>
          <p:cNvSpPr txBox="1"/>
          <p:nvPr/>
        </p:nvSpPr>
        <p:spPr>
          <a:xfrm>
            <a:off x="5026150" y="3407525"/>
            <a:ext cx="1584600" cy="14040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Foyer</a:t>
            </a:r>
            <a:endParaRPr>
              <a:solidFill>
                <a:schemeClr val="dk1"/>
              </a:solidFill>
            </a:endParaRPr>
          </a:p>
          <a:p>
            <a:pPr marL="0" lvl="0" indent="0" algn="ctr" rtl="0">
              <a:spcBef>
                <a:spcPts val="0"/>
              </a:spcBef>
              <a:spcAft>
                <a:spcPts val="0"/>
              </a:spcAft>
              <a:buClr>
                <a:schemeClr val="dk1"/>
              </a:buClr>
              <a:buSzPts val="1100"/>
              <a:buFont typeface="Arial"/>
              <a:buNone/>
            </a:pPr>
            <a:r>
              <a:rPr lang="en">
                <a:solidFill>
                  <a:schemeClr val="dk1"/>
                </a:solidFill>
              </a:rPr>
              <a:t>Hall 2 Level</a:t>
            </a:r>
            <a:endParaRPr/>
          </a:p>
        </p:txBody>
      </p:sp>
      <p:sp>
        <p:nvSpPr>
          <p:cNvPr id="193" name="Google Shape;193;p28"/>
          <p:cNvSpPr txBox="1"/>
          <p:nvPr/>
        </p:nvSpPr>
        <p:spPr>
          <a:xfrm>
            <a:off x="5179750" y="2980625"/>
            <a:ext cx="1277400" cy="42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999999"/>
                </a:solidFill>
              </a:rPr>
              <a:t>Public</a:t>
            </a:r>
            <a:endParaRPr dirty="0">
              <a:solidFill>
                <a:srgbClr val="999999"/>
              </a:solidFill>
            </a:endParaRPr>
          </a:p>
        </p:txBody>
      </p:sp>
      <p:pic>
        <p:nvPicPr>
          <p:cNvPr id="2" name="3.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7562" y="4661951"/>
            <a:ext cx="326142" cy="326142"/>
          </a:xfrm>
          <a:prstGeom prst="rect">
            <a:avLst/>
          </a:prstGeom>
        </p:spPr>
      </p:pic>
    </p:spTree>
    <p:extLst>
      <p:ext uri="{BB962C8B-B14F-4D97-AF65-F5344CB8AC3E}">
        <p14:creationId xmlns:p14="http://schemas.microsoft.com/office/powerpoint/2010/main" val="378407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29"/>
          <p:cNvPicPr preferRelativeResize="0"/>
          <p:nvPr/>
        </p:nvPicPr>
        <p:blipFill>
          <a:blip r:embed="rId5">
            <a:alphaModFix/>
          </a:blip>
          <a:stretch>
            <a:fillRect/>
          </a:stretch>
        </p:blipFill>
        <p:spPr>
          <a:xfrm>
            <a:off x="0" y="25"/>
            <a:ext cx="9192651" cy="5232500"/>
          </a:xfrm>
          <a:prstGeom prst="rect">
            <a:avLst/>
          </a:prstGeom>
          <a:noFill/>
          <a:ln>
            <a:noFill/>
          </a:ln>
        </p:spPr>
      </p:pic>
      <p:sp>
        <p:nvSpPr>
          <p:cNvPr id="199" name="Google Shape;199;p29"/>
          <p:cNvSpPr txBox="1">
            <a:spLocks noGrp="1"/>
          </p:cNvSpPr>
          <p:nvPr>
            <p:ph type="title"/>
          </p:nvPr>
        </p:nvSpPr>
        <p:spPr>
          <a:xfrm>
            <a:off x="6216400" y="493675"/>
            <a:ext cx="2343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latin typeface="Caveat"/>
                <a:ea typeface="Caveat"/>
                <a:cs typeface="Caveat"/>
                <a:sym typeface="Caveat"/>
              </a:rPr>
              <a:t>FIRST FLOOR</a:t>
            </a:r>
            <a:endParaRPr sz="3600">
              <a:solidFill>
                <a:srgbClr val="FFFFFF"/>
              </a:solidFill>
              <a:latin typeface="Caveat"/>
              <a:ea typeface="Caveat"/>
              <a:cs typeface="Caveat"/>
              <a:sym typeface="Caveat"/>
            </a:endParaRPr>
          </a:p>
        </p:txBody>
      </p:sp>
      <p:sp>
        <p:nvSpPr>
          <p:cNvPr id="200" name="Google Shape;200;p29"/>
          <p:cNvSpPr txBox="1"/>
          <p:nvPr/>
        </p:nvSpPr>
        <p:spPr>
          <a:xfrm>
            <a:off x="601575" y="1772500"/>
            <a:ext cx="1584600" cy="14040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Office</a:t>
            </a:r>
            <a:endParaRPr/>
          </a:p>
        </p:txBody>
      </p:sp>
      <p:sp>
        <p:nvSpPr>
          <p:cNvPr id="201" name="Google Shape;201;p29"/>
          <p:cNvSpPr txBox="1"/>
          <p:nvPr/>
        </p:nvSpPr>
        <p:spPr>
          <a:xfrm>
            <a:off x="755175" y="1345600"/>
            <a:ext cx="1277400" cy="42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999999"/>
                </a:solidFill>
              </a:rPr>
              <a:t>Private</a:t>
            </a:r>
            <a:endParaRPr dirty="0">
              <a:solidFill>
                <a:srgbClr val="999999"/>
              </a:solidFill>
            </a:endParaRPr>
          </a:p>
        </p:txBody>
      </p:sp>
      <p:sp>
        <p:nvSpPr>
          <p:cNvPr id="202" name="Google Shape;202;p29"/>
          <p:cNvSpPr txBox="1"/>
          <p:nvPr/>
        </p:nvSpPr>
        <p:spPr>
          <a:xfrm>
            <a:off x="2768550" y="2516025"/>
            <a:ext cx="1584600" cy="14040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Ramp</a:t>
            </a:r>
            <a:endParaRPr/>
          </a:p>
          <a:p>
            <a:pPr marL="0" lvl="0" indent="0" algn="ctr" rtl="0">
              <a:spcBef>
                <a:spcPts val="0"/>
              </a:spcBef>
              <a:spcAft>
                <a:spcPts val="0"/>
              </a:spcAft>
              <a:buNone/>
            </a:pPr>
            <a:r>
              <a:rPr lang="en"/>
              <a:t>Tangga</a:t>
            </a:r>
            <a:endParaRPr/>
          </a:p>
        </p:txBody>
      </p:sp>
      <p:sp>
        <p:nvSpPr>
          <p:cNvPr id="203" name="Google Shape;203;p29"/>
          <p:cNvSpPr txBox="1"/>
          <p:nvPr/>
        </p:nvSpPr>
        <p:spPr>
          <a:xfrm>
            <a:off x="2922150" y="2089125"/>
            <a:ext cx="1277400" cy="42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999999"/>
                </a:solidFill>
              </a:rPr>
              <a:t>Semi-Private</a:t>
            </a:r>
            <a:endParaRPr dirty="0">
              <a:solidFill>
                <a:srgbClr val="999999"/>
              </a:solidFill>
            </a:endParaRPr>
          </a:p>
        </p:txBody>
      </p:sp>
      <p:sp>
        <p:nvSpPr>
          <p:cNvPr id="204" name="Google Shape;204;p29"/>
          <p:cNvSpPr txBox="1"/>
          <p:nvPr/>
        </p:nvSpPr>
        <p:spPr>
          <a:xfrm>
            <a:off x="5026150" y="3407525"/>
            <a:ext cx="1584600" cy="14040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Hall</a:t>
            </a:r>
            <a:endParaRPr>
              <a:solidFill>
                <a:schemeClr val="dk1"/>
              </a:solidFill>
            </a:endParaRPr>
          </a:p>
          <a:p>
            <a:pPr marL="0" lvl="0" indent="0" algn="ctr" rtl="0">
              <a:spcBef>
                <a:spcPts val="0"/>
              </a:spcBef>
              <a:spcAft>
                <a:spcPts val="0"/>
              </a:spcAft>
              <a:buNone/>
            </a:pPr>
            <a:r>
              <a:rPr lang="en">
                <a:solidFill>
                  <a:schemeClr val="dk1"/>
                </a:solidFill>
              </a:rPr>
              <a:t>Library</a:t>
            </a:r>
            <a:endParaRPr>
              <a:solidFill>
                <a:schemeClr val="dk1"/>
              </a:solidFill>
            </a:endParaRPr>
          </a:p>
          <a:p>
            <a:pPr marL="0" lvl="0" indent="0" algn="ctr" rtl="0">
              <a:spcBef>
                <a:spcPts val="0"/>
              </a:spcBef>
              <a:spcAft>
                <a:spcPts val="0"/>
              </a:spcAft>
              <a:buNone/>
            </a:pPr>
            <a:endParaRPr/>
          </a:p>
        </p:txBody>
      </p:sp>
      <p:sp>
        <p:nvSpPr>
          <p:cNvPr id="205" name="Google Shape;205;p29"/>
          <p:cNvSpPr txBox="1"/>
          <p:nvPr/>
        </p:nvSpPr>
        <p:spPr>
          <a:xfrm>
            <a:off x="5179750" y="2980625"/>
            <a:ext cx="1277400" cy="42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999999"/>
                </a:solidFill>
              </a:rPr>
              <a:t>Public</a:t>
            </a:r>
            <a:endParaRPr dirty="0">
              <a:solidFill>
                <a:srgbClr val="999999"/>
              </a:solidFill>
            </a:endParaRPr>
          </a:p>
        </p:txBody>
      </p:sp>
      <p:pic>
        <p:nvPicPr>
          <p:cNvPr id="2" name="4.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45691" y="4675908"/>
            <a:ext cx="354058" cy="354058"/>
          </a:xfrm>
          <a:prstGeom prst="rect">
            <a:avLst/>
          </a:prstGeom>
        </p:spPr>
      </p:pic>
    </p:spTree>
    <p:extLst>
      <p:ext uri="{BB962C8B-B14F-4D97-AF65-F5344CB8AC3E}">
        <p14:creationId xmlns:p14="http://schemas.microsoft.com/office/powerpoint/2010/main" val="184425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30"/>
          <p:cNvPicPr preferRelativeResize="0"/>
          <p:nvPr/>
        </p:nvPicPr>
        <p:blipFill>
          <a:blip r:embed="rId5">
            <a:alphaModFix/>
          </a:blip>
          <a:stretch>
            <a:fillRect/>
          </a:stretch>
        </p:blipFill>
        <p:spPr>
          <a:xfrm>
            <a:off x="0" y="0"/>
            <a:ext cx="9144001" cy="5204826"/>
          </a:xfrm>
          <a:prstGeom prst="rect">
            <a:avLst/>
          </a:prstGeom>
          <a:noFill/>
          <a:ln>
            <a:noFill/>
          </a:ln>
        </p:spPr>
      </p:pic>
      <p:sp>
        <p:nvSpPr>
          <p:cNvPr id="211" name="Google Shape;211;p30"/>
          <p:cNvSpPr txBox="1">
            <a:spLocks noGrp="1"/>
          </p:cNvSpPr>
          <p:nvPr>
            <p:ph type="title"/>
          </p:nvPr>
        </p:nvSpPr>
        <p:spPr>
          <a:xfrm>
            <a:off x="6216400" y="493675"/>
            <a:ext cx="2343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latin typeface="Caveat"/>
                <a:ea typeface="Caveat"/>
                <a:cs typeface="Caveat"/>
                <a:sym typeface="Caveat"/>
              </a:rPr>
              <a:t>ROOF TERRACE</a:t>
            </a:r>
            <a:endParaRPr sz="3600">
              <a:solidFill>
                <a:srgbClr val="FFFFFF"/>
              </a:solidFill>
              <a:latin typeface="Caveat"/>
              <a:ea typeface="Caveat"/>
              <a:cs typeface="Caveat"/>
              <a:sym typeface="Caveat"/>
            </a:endParaRPr>
          </a:p>
        </p:txBody>
      </p:sp>
      <p:sp>
        <p:nvSpPr>
          <p:cNvPr id="212" name="Google Shape;212;p30"/>
          <p:cNvSpPr txBox="1"/>
          <p:nvPr/>
        </p:nvSpPr>
        <p:spPr>
          <a:xfrm>
            <a:off x="601575" y="1772500"/>
            <a:ext cx="1584600" cy="14040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Ramp</a:t>
            </a:r>
            <a:endParaRPr>
              <a:solidFill>
                <a:schemeClr val="dk1"/>
              </a:solidFill>
            </a:endParaRPr>
          </a:p>
          <a:p>
            <a:pPr marL="0" lvl="0" indent="0" algn="ctr" rtl="0">
              <a:spcBef>
                <a:spcPts val="0"/>
              </a:spcBef>
              <a:spcAft>
                <a:spcPts val="0"/>
              </a:spcAft>
              <a:buClr>
                <a:schemeClr val="dk1"/>
              </a:buClr>
              <a:buSzPts val="1100"/>
              <a:buFont typeface="Arial"/>
              <a:buNone/>
            </a:pPr>
            <a:r>
              <a:rPr lang="en">
                <a:solidFill>
                  <a:schemeClr val="dk1"/>
                </a:solidFill>
              </a:rPr>
              <a:t>Stairs</a:t>
            </a:r>
            <a:endParaRPr/>
          </a:p>
        </p:txBody>
      </p:sp>
      <p:sp>
        <p:nvSpPr>
          <p:cNvPr id="213" name="Google Shape;213;p30"/>
          <p:cNvSpPr txBox="1"/>
          <p:nvPr/>
        </p:nvSpPr>
        <p:spPr>
          <a:xfrm>
            <a:off x="755175" y="1345600"/>
            <a:ext cx="1277400" cy="42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999999"/>
                </a:solidFill>
              </a:rPr>
              <a:t>Semi-Private</a:t>
            </a:r>
            <a:endParaRPr dirty="0">
              <a:solidFill>
                <a:srgbClr val="999999"/>
              </a:solidFill>
            </a:endParaRPr>
          </a:p>
        </p:txBody>
      </p:sp>
      <p:sp>
        <p:nvSpPr>
          <p:cNvPr id="214" name="Google Shape;214;p30"/>
          <p:cNvSpPr txBox="1"/>
          <p:nvPr/>
        </p:nvSpPr>
        <p:spPr>
          <a:xfrm>
            <a:off x="2768550" y="2516025"/>
            <a:ext cx="1584600" cy="14040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Accesible</a:t>
            </a:r>
            <a:endParaRPr>
              <a:solidFill>
                <a:schemeClr val="dk1"/>
              </a:solidFill>
            </a:endParaRPr>
          </a:p>
          <a:p>
            <a:pPr marL="0" lvl="0" indent="0" algn="ctr" rtl="0">
              <a:spcBef>
                <a:spcPts val="0"/>
              </a:spcBef>
              <a:spcAft>
                <a:spcPts val="0"/>
              </a:spcAft>
              <a:buClr>
                <a:schemeClr val="dk1"/>
              </a:buClr>
              <a:buSzPts val="1100"/>
              <a:buFont typeface="Arial"/>
              <a:buNone/>
            </a:pPr>
            <a:r>
              <a:rPr lang="en">
                <a:solidFill>
                  <a:schemeClr val="dk1"/>
                </a:solidFill>
              </a:rPr>
              <a:t>part</a:t>
            </a:r>
            <a:endParaRPr/>
          </a:p>
        </p:txBody>
      </p:sp>
      <p:sp>
        <p:nvSpPr>
          <p:cNvPr id="215" name="Google Shape;215;p30"/>
          <p:cNvSpPr txBox="1"/>
          <p:nvPr/>
        </p:nvSpPr>
        <p:spPr>
          <a:xfrm>
            <a:off x="2922150" y="2089125"/>
            <a:ext cx="1277400" cy="42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999999"/>
                </a:solidFill>
              </a:rPr>
              <a:t>Private</a:t>
            </a:r>
            <a:endParaRPr dirty="0">
              <a:solidFill>
                <a:srgbClr val="999999"/>
              </a:solidFill>
            </a:endParaRPr>
          </a:p>
        </p:txBody>
      </p:sp>
      <p:pic>
        <p:nvPicPr>
          <p:cNvPr id="2" name="5.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2312" y="4670653"/>
            <a:ext cx="303482" cy="303482"/>
          </a:xfrm>
          <a:prstGeom prst="rect">
            <a:avLst/>
          </a:prstGeom>
        </p:spPr>
      </p:pic>
    </p:spTree>
    <p:extLst>
      <p:ext uri="{BB962C8B-B14F-4D97-AF65-F5344CB8AC3E}">
        <p14:creationId xmlns:p14="http://schemas.microsoft.com/office/powerpoint/2010/main" val="301270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0"/>
          <p:cNvPicPr preferRelativeResize="0"/>
          <p:nvPr/>
        </p:nvPicPr>
        <p:blipFill>
          <a:blip r:embed="rId5">
            <a:alphaModFix/>
          </a:blip>
          <a:stretch>
            <a:fillRect/>
          </a:stretch>
        </p:blipFill>
        <p:spPr>
          <a:xfrm>
            <a:off x="0" y="9632"/>
            <a:ext cx="9143999" cy="5124235"/>
          </a:xfrm>
          <a:prstGeom prst="rect">
            <a:avLst/>
          </a:prstGeom>
          <a:noFill/>
          <a:ln>
            <a:noFill/>
          </a:ln>
        </p:spPr>
      </p:pic>
      <p:sp>
        <p:nvSpPr>
          <p:cNvPr id="209" name="Google Shape;209;p30"/>
          <p:cNvSpPr/>
          <p:nvPr/>
        </p:nvSpPr>
        <p:spPr>
          <a:xfrm>
            <a:off x="3477787" y="1787422"/>
            <a:ext cx="2126700" cy="1412400"/>
          </a:xfrm>
          <a:prstGeom prst="ellipse">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0"/>
          <p:cNvSpPr/>
          <p:nvPr/>
        </p:nvSpPr>
        <p:spPr>
          <a:xfrm>
            <a:off x="3538798" y="1864283"/>
            <a:ext cx="2126700" cy="1412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0"/>
          <p:cNvSpPr/>
          <p:nvPr/>
        </p:nvSpPr>
        <p:spPr>
          <a:xfrm>
            <a:off x="1160100" y="924975"/>
            <a:ext cx="1585800" cy="94290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highlight>
                  <a:srgbClr val="4A86E8"/>
                </a:highlight>
              </a:rPr>
              <a:t> </a:t>
            </a:r>
            <a:endParaRPr>
              <a:highlight>
                <a:srgbClr val="4A86E8"/>
              </a:highlight>
            </a:endParaRPr>
          </a:p>
        </p:txBody>
      </p:sp>
      <p:sp>
        <p:nvSpPr>
          <p:cNvPr id="212" name="Google Shape;212;p30"/>
          <p:cNvSpPr/>
          <p:nvPr/>
        </p:nvSpPr>
        <p:spPr>
          <a:xfrm>
            <a:off x="1220400" y="993825"/>
            <a:ext cx="1585800" cy="865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0"/>
          <p:cNvSpPr/>
          <p:nvPr/>
        </p:nvSpPr>
        <p:spPr>
          <a:xfrm>
            <a:off x="1099250" y="2746425"/>
            <a:ext cx="1646400" cy="107160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0"/>
          <p:cNvSpPr/>
          <p:nvPr/>
        </p:nvSpPr>
        <p:spPr>
          <a:xfrm>
            <a:off x="1160100" y="2806125"/>
            <a:ext cx="1646400" cy="1011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15" name="Google Shape;215;p30"/>
          <p:cNvSpPr/>
          <p:nvPr/>
        </p:nvSpPr>
        <p:spPr>
          <a:xfrm>
            <a:off x="6458400" y="924975"/>
            <a:ext cx="1707000" cy="101190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0"/>
          <p:cNvSpPr/>
          <p:nvPr/>
        </p:nvSpPr>
        <p:spPr>
          <a:xfrm>
            <a:off x="6398100" y="993825"/>
            <a:ext cx="1707000" cy="94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0"/>
          <p:cNvSpPr/>
          <p:nvPr/>
        </p:nvSpPr>
        <p:spPr>
          <a:xfrm>
            <a:off x="6458650" y="2849475"/>
            <a:ext cx="1707000" cy="86550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0"/>
          <p:cNvSpPr/>
          <p:nvPr/>
        </p:nvSpPr>
        <p:spPr>
          <a:xfrm>
            <a:off x="6397800" y="2920600"/>
            <a:ext cx="1707000" cy="94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9" name="Google Shape;219;p30"/>
          <p:cNvCxnSpPr/>
          <p:nvPr/>
        </p:nvCxnSpPr>
        <p:spPr>
          <a:xfrm>
            <a:off x="5354050" y="3060825"/>
            <a:ext cx="1044000" cy="442800"/>
          </a:xfrm>
          <a:prstGeom prst="straightConnector1">
            <a:avLst/>
          </a:prstGeom>
          <a:noFill/>
          <a:ln w="38100" cap="flat" cmpd="sng">
            <a:solidFill>
              <a:schemeClr val="dk2"/>
            </a:solidFill>
            <a:prstDash val="solid"/>
            <a:round/>
            <a:headEnd type="none" w="med" len="med"/>
            <a:tailEnd type="none" w="med" len="med"/>
          </a:ln>
        </p:spPr>
      </p:cxnSp>
      <p:cxnSp>
        <p:nvCxnSpPr>
          <p:cNvPr id="220" name="Google Shape;220;p30"/>
          <p:cNvCxnSpPr>
            <a:stCxn id="212" idx="3"/>
            <a:endCxn id="210" idx="1"/>
          </p:cNvCxnSpPr>
          <p:nvPr/>
        </p:nvCxnSpPr>
        <p:spPr>
          <a:xfrm>
            <a:off x="2806200" y="1426575"/>
            <a:ext cx="1044000" cy="644400"/>
          </a:xfrm>
          <a:prstGeom prst="straightConnector1">
            <a:avLst/>
          </a:prstGeom>
          <a:noFill/>
          <a:ln w="38100" cap="flat" cmpd="sng">
            <a:solidFill>
              <a:schemeClr val="dk2"/>
            </a:solidFill>
            <a:prstDash val="solid"/>
            <a:round/>
            <a:headEnd type="none" w="med" len="med"/>
            <a:tailEnd type="none" w="med" len="med"/>
          </a:ln>
        </p:spPr>
      </p:cxnSp>
      <p:cxnSp>
        <p:nvCxnSpPr>
          <p:cNvPr id="221" name="Google Shape;221;p30"/>
          <p:cNvCxnSpPr>
            <a:stCxn id="210" idx="3"/>
            <a:endCxn id="214" idx="3"/>
          </p:cNvCxnSpPr>
          <p:nvPr/>
        </p:nvCxnSpPr>
        <p:spPr>
          <a:xfrm flipH="1">
            <a:off x="2806546" y="3069842"/>
            <a:ext cx="1043700" cy="242100"/>
          </a:xfrm>
          <a:prstGeom prst="straightConnector1">
            <a:avLst/>
          </a:prstGeom>
          <a:noFill/>
          <a:ln w="38100" cap="flat" cmpd="sng">
            <a:solidFill>
              <a:schemeClr val="dk2"/>
            </a:solidFill>
            <a:prstDash val="solid"/>
            <a:round/>
            <a:headEnd type="none" w="med" len="med"/>
            <a:tailEnd type="none" w="med" len="med"/>
          </a:ln>
        </p:spPr>
      </p:cxnSp>
      <p:cxnSp>
        <p:nvCxnSpPr>
          <p:cNvPr id="222" name="Google Shape;222;p30"/>
          <p:cNvCxnSpPr>
            <a:stCxn id="210" idx="7"/>
            <a:endCxn id="216" idx="1"/>
          </p:cNvCxnSpPr>
          <p:nvPr/>
        </p:nvCxnSpPr>
        <p:spPr>
          <a:xfrm rot="10800000" flipH="1">
            <a:off x="5354050" y="1465424"/>
            <a:ext cx="1044000" cy="605700"/>
          </a:xfrm>
          <a:prstGeom prst="straightConnector1">
            <a:avLst/>
          </a:prstGeom>
          <a:noFill/>
          <a:ln w="38100" cap="flat" cmpd="sng">
            <a:solidFill>
              <a:schemeClr val="dk2"/>
            </a:solidFill>
            <a:prstDash val="solid"/>
            <a:round/>
            <a:headEnd type="none" w="med" len="med"/>
            <a:tailEnd type="none" w="med" len="med"/>
          </a:ln>
        </p:spPr>
      </p:cxnSp>
      <p:sp>
        <p:nvSpPr>
          <p:cNvPr id="223" name="Google Shape;223;p30"/>
          <p:cNvSpPr txBox="1"/>
          <p:nvPr/>
        </p:nvSpPr>
        <p:spPr>
          <a:xfrm>
            <a:off x="3634284" y="1964728"/>
            <a:ext cx="1935900" cy="94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666666"/>
                </a:solidFill>
                <a:latin typeface="Lato"/>
                <a:ea typeface="Lato"/>
                <a:cs typeface="Lato"/>
                <a:sym typeface="Lato"/>
              </a:rPr>
              <a:t>Kebutuhan </a:t>
            </a:r>
            <a:endParaRPr sz="1800" b="1">
              <a:solidFill>
                <a:srgbClr val="666666"/>
              </a:solidFill>
              <a:latin typeface="Lato"/>
              <a:ea typeface="Lato"/>
              <a:cs typeface="Lato"/>
              <a:sym typeface="Lato"/>
            </a:endParaRPr>
          </a:p>
          <a:p>
            <a:pPr marL="0" lvl="0" indent="0" algn="ctr" rtl="0">
              <a:spcBef>
                <a:spcPts val="0"/>
              </a:spcBef>
              <a:spcAft>
                <a:spcPts val="0"/>
              </a:spcAft>
              <a:buNone/>
            </a:pPr>
            <a:r>
              <a:rPr lang="en" sz="1800" b="1">
                <a:solidFill>
                  <a:srgbClr val="666666"/>
                </a:solidFill>
                <a:latin typeface="Lato"/>
                <a:ea typeface="Lato"/>
                <a:cs typeface="Lato"/>
                <a:sym typeface="Lato"/>
              </a:rPr>
              <a:t>&amp;</a:t>
            </a:r>
            <a:endParaRPr sz="1800" b="1">
              <a:solidFill>
                <a:srgbClr val="666666"/>
              </a:solidFill>
              <a:latin typeface="Lato"/>
              <a:ea typeface="Lato"/>
              <a:cs typeface="Lato"/>
              <a:sym typeface="Lato"/>
            </a:endParaRPr>
          </a:p>
          <a:p>
            <a:pPr marL="0" lvl="0" indent="0" algn="ctr" rtl="0">
              <a:spcBef>
                <a:spcPts val="0"/>
              </a:spcBef>
              <a:spcAft>
                <a:spcPts val="0"/>
              </a:spcAft>
              <a:buNone/>
            </a:pPr>
            <a:r>
              <a:rPr lang="en" sz="1800" b="1">
                <a:solidFill>
                  <a:srgbClr val="666666"/>
                </a:solidFill>
                <a:latin typeface="Lato"/>
                <a:ea typeface="Lato"/>
                <a:cs typeface="Lato"/>
                <a:sym typeface="Lato"/>
              </a:rPr>
              <a:t>Persyaratan</a:t>
            </a:r>
            <a:endParaRPr sz="1800" b="1">
              <a:solidFill>
                <a:srgbClr val="666666"/>
              </a:solidFill>
              <a:latin typeface="Lato"/>
              <a:ea typeface="Lato"/>
              <a:cs typeface="Lato"/>
              <a:sym typeface="Lato"/>
            </a:endParaRPr>
          </a:p>
          <a:p>
            <a:pPr marL="0" lvl="0" indent="0" algn="ctr" rtl="0">
              <a:spcBef>
                <a:spcPts val="0"/>
              </a:spcBef>
              <a:spcAft>
                <a:spcPts val="0"/>
              </a:spcAft>
              <a:buNone/>
            </a:pPr>
            <a:r>
              <a:rPr lang="en" sz="1800" b="1">
                <a:solidFill>
                  <a:srgbClr val="666666"/>
                </a:solidFill>
                <a:latin typeface="Lato"/>
                <a:ea typeface="Lato"/>
                <a:cs typeface="Lato"/>
                <a:sym typeface="Lato"/>
              </a:rPr>
              <a:t>Aktivitas</a:t>
            </a:r>
            <a:endParaRPr sz="1800" b="1">
              <a:solidFill>
                <a:srgbClr val="666666"/>
              </a:solidFill>
              <a:latin typeface="Lato"/>
              <a:ea typeface="Lato"/>
              <a:cs typeface="Lato"/>
              <a:sym typeface="Lato"/>
            </a:endParaRPr>
          </a:p>
        </p:txBody>
      </p:sp>
      <p:sp>
        <p:nvSpPr>
          <p:cNvPr id="224" name="Google Shape;224;p30"/>
          <p:cNvSpPr txBox="1"/>
          <p:nvPr/>
        </p:nvSpPr>
        <p:spPr>
          <a:xfrm>
            <a:off x="1237925" y="1109025"/>
            <a:ext cx="1551600" cy="57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666666"/>
                </a:solidFill>
                <a:latin typeface="Lato"/>
                <a:ea typeface="Lato"/>
                <a:cs typeface="Lato"/>
                <a:sym typeface="Lato"/>
              </a:rPr>
              <a:t>Comfort</a:t>
            </a:r>
            <a:endParaRPr b="1">
              <a:solidFill>
                <a:srgbClr val="666666"/>
              </a:solidFill>
              <a:latin typeface="Lato"/>
              <a:ea typeface="Lato"/>
              <a:cs typeface="Lato"/>
              <a:sym typeface="Lato"/>
            </a:endParaRPr>
          </a:p>
          <a:p>
            <a:pPr marL="0" lvl="0" indent="0" algn="ctr" rtl="0">
              <a:spcBef>
                <a:spcPts val="0"/>
              </a:spcBef>
              <a:spcAft>
                <a:spcPts val="0"/>
              </a:spcAft>
              <a:buNone/>
            </a:pPr>
            <a:r>
              <a:rPr lang="en" sz="1200">
                <a:solidFill>
                  <a:srgbClr val="666666"/>
                </a:solidFill>
                <a:latin typeface="Lato"/>
                <a:ea typeface="Lato"/>
                <a:cs typeface="Lato"/>
                <a:sym typeface="Lato"/>
              </a:rPr>
              <a:t>Ruang gerak</a:t>
            </a:r>
            <a:endParaRPr sz="1200">
              <a:solidFill>
                <a:srgbClr val="666666"/>
              </a:solidFill>
              <a:latin typeface="Lato"/>
              <a:ea typeface="Lato"/>
              <a:cs typeface="Lato"/>
              <a:sym typeface="Lato"/>
            </a:endParaRPr>
          </a:p>
          <a:p>
            <a:pPr marL="0" lvl="0" indent="0" algn="l" rtl="0">
              <a:spcBef>
                <a:spcPts val="0"/>
              </a:spcBef>
              <a:spcAft>
                <a:spcPts val="0"/>
              </a:spcAft>
              <a:buNone/>
            </a:pPr>
            <a:endParaRPr b="1">
              <a:latin typeface="Lato"/>
              <a:ea typeface="Lato"/>
              <a:cs typeface="Lato"/>
              <a:sym typeface="Lato"/>
            </a:endParaRPr>
          </a:p>
        </p:txBody>
      </p:sp>
      <p:sp>
        <p:nvSpPr>
          <p:cNvPr id="225" name="Google Shape;225;p30"/>
          <p:cNvSpPr txBox="1"/>
          <p:nvPr/>
        </p:nvSpPr>
        <p:spPr>
          <a:xfrm>
            <a:off x="6458400" y="1075575"/>
            <a:ext cx="1646400" cy="94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666666"/>
                </a:solidFill>
                <a:latin typeface="Lato"/>
                <a:ea typeface="Lato"/>
                <a:cs typeface="Lato"/>
                <a:sym typeface="Lato"/>
              </a:rPr>
              <a:t>Health</a:t>
            </a:r>
            <a:endParaRPr b="1">
              <a:solidFill>
                <a:srgbClr val="666666"/>
              </a:solidFill>
              <a:latin typeface="Lato"/>
              <a:ea typeface="Lato"/>
              <a:cs typeface="Lato"/>
              <a:sym typeface="Lato"/>
            </a:endParaRPr>
          </a:p>
          <a:p>
            <a:pPr marL="0" lvl="0" indent="0" algn="ctr" rtl="0">
              <a:spcBef>
                <a:spcPts val="0"/>
              </a:spcBef>
              <a:spcAft>
                <a:spcPts val="0"/>
              </a:spcAft>
              <a:buNone/>
            </a:pPr>
            <a:r>
              <a:rPr lang="en" sz="1000">
                <a:solidFill>
                  <a:srgbClr val="666666"/>
                </a:solidFill>
                <a:latin typeface="Lato"/>
                <a:ea typeface="Lato"/>
                <a:cs typeface="Lato"/>
                <a:sym typeface="Lato"/>
              </a:rPr>
              <a:t>Cahaya</a:t>
            </a:r>
            <a:endParaRPr sz="1000">
              <a:solidFill>
                <a:srgbClr val="666666"/>
              </a:solidFill>
              <a:latin typeface="Lato"/>
              <a:ea typeface="Lato"/>
              <a:cs typeface="Lato"/>
              <a:sym typeface="Lato"/>
            </a:endParaRPr>
          </a:p>
          <a:p>
            <a:pPr marL="0" lvl="0" indent="0" algn="ctr" rtl="0">
              <a:spcBef>
                <a:spcPts val="0"/>
              </a:spcBef>
              <a:spcAft>
                <a:spcPts val="0"/>
              </a:spcAft>
              <a:buNone/>
            </a:pPr>
            <a:r>
              <a:rPr lang="en" sz="1000">
                <a:solidFill>
                  <a:srgbClr val="666666"/>
                </a:solidFill>
                <a:latin typeface="Lato"/>
                <a:ea typeface="Lato"/>
                <a:cs typeface="Lato"/>
                <a:sym typeface="Lato"/>
              </a:rPr>
              <a:t>Pertukaran Udara</a:t>
            </a:r>
            <a:endParaRPr sz="1000">
              <a:solidFill>
                <a:srgbClr val="666666"/>
              </a:solidFill>
              <a:latin typeface="Lato"/>
              <a:ea typeface="Lato"/>
              <a:cs typeface="Lato"/>
              <a:sym typeface="Lato"/>
            </a:endParaRPr>
          </a:p>
          <a:p>
            <a:pPr marL="0" lvl="0" indent="0" algn="ctr" rtl="0">
              <a:spcBef>
                <a:spcPts val="0"/>
              </a:spcBef>
              <a:spcAft>
                <a:spcPts val="0"/>
              </a:spcAft>
              <a:buNone/>
            </a:pPr>
            <a:r>
              <a:rPr lang="en" sz="1000">
                <a:solidFill>
                  <a:srgbClr val="666666"/>
                </a:solidFill>
                <a:latin typeface="Lato"/>
                <a:ea typeface="Lato"/>
                <a:cs typeface="Lato"/>
                <a:sym typeface="Lato"/>
              </a:rPr>
              <a:t>Suara</a:t>
            </a:r>
            <a:endParaRPr sz="1000">
              <a:solidFill>
                <a:srgbClr val="666666"/>
              </a:solidFill>
              <a:latin typeface="Lato"/>
              <a:ea typeface="Lato"/>
              <a:cs typeface="Lato"/>
              <a:sym typeface="Lato"/>
            </a:endParaRPr>
          </a:p>
          <a:p>
            <a:pPr marL="0" lvl="0" indent="0" algn="l" rtl="0">
              <a:spcBef>
                <a:spcPts val="0"/>
              </a:spcBef>
              <a:spcAft>
                <a:spcPts val="0"/>
              </a:spcAft>
              <a:buNone/>
            </a:pPr>
            <a:endParaRPr sz="1000" b="1">
              <a:latin typeface="Lato"/>
              <a:ea typeface="Lato"/>
              <a:cs typeface="Lato"/>
              <a:sym typeface="Lato"/>
            </a:endParaRPr>
          </a:p>
        </p:txBody>
      </p:sp>
      <p:sp>
        <p:nvSpPr>
          <p:cNvPr id="226" name="Google Shape;226;p30"/>
          <p:cNvSpPr txBox="1"/>
          <p:nvPr/>
        </p:nvSpPr>
        <p:spPr>
          <a:xfrm>
            <a:off x="1159750" y="2933025"/>
            <a:ext cx="1585800" cy="75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666666"/>
                </a:solidFill>
                <a:latin typeface="Lato"/>
                <a:ea typeface="Lato"/>
                <a:cs typeface="Lato"/>
                <a:sym typeface="Lato"/>
              </a:rPr>
              <a:t>Safety</a:t>
            </a:r>
            <a:endParaRPr b="1">
              <a:solidFill>
                <a:srgbClr val="666666"/>
              </a:solidFill>
              <a:latin typeface="Lato"/>
              <a:ea typeface="Lato"/>
              <a:cs typeface="Lato"/>
              <a:sym typeface="Lato"/>
            </a:endParaRPr>
          </a:p>
          <a:p>
            <a:pPr marL="0" lvl="0" indent="0" algn="ctr" rtl="0">
              <a:spcBef>
                <a:spcPts val="0"/>
              </a:spcBef>
              <a:spcAft>
                <a:spcPts val="0"/>
              </a:spcAft>
              <a:buNone/>
            </a:pPr>
            <a:r>
              <a:rPr lang="en" sz="900">
                <a:solidFill>
                  <a:srgbClr val="666666"/>
                </a:solidFill>
                <a:latin typeface="Lato"/>
                <a:ea typeface="Lato"/>
                <a:cs typeface="Lato"/>
                <a:sym typeface="Lato"/>
              </a:rPr>
              <a:t>Aman dari gangguan yang tidak diinginkan</a:t>
            </a:r>
            <a:endParaRPr sz="900">
              <a:solidFill>
                <a:srgbClr val="666666"/>
              </a:solidFill>
              <a:latin typeface="Lato"/>
              <a:ea typeface="Lato"/>
              <a:cs typeface="Lato"/>
              <a:sym typeface="Lato"/>
            </a:endParaRPr>
          </a:p>
          <a:p>
            <a:pPr marL="0" lvl="0" indent="0" algn="ctr" rtl="0">
              <a:spcBef>
                <a:spcPts val="0"/>
              </a:spcBef>
              <a:spcAft>
                <a:spcPts val="0"/>
              </a:spcAft>
              <a:buNone/>
            </a:pPr>
            <a:endParaRPr sz="900" b="1">
              <a:latin typeface="Lato"/>
              <a:ea typeface="Lato"/>
              <a:cs typeface="Lato"/>
              <a:sym typeface="Lato"/>
            </a:endParaRPr>
          </a:p>
        </p:txBody>
      </p:sp>
      <p:sp>
        <p:nvSpPr>
          <p:cNvPr id="227" name="Google Shape;227;p30"/>
          <p:cNvSpPr txBox="1"/>
          <p:nvPr/>
        </p:nvSpPr>
        <p:spPr>
          <a:xfrm>
            <a:off x="6397800" y="3069850"/>
            <a:ext cx="1551600" cy="64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666666"/>
                </a:solidFill>
                <a:latin typeface="Lato"/>
                <a:ea typeface="Lato"/>
                <a:cs typeface="Lato"/>
                <a:sym typeface="Lato"/>
              </a:rPr>
              <a:t>Easy</a:t>
            </a:r>
            <a:endParaRPr b="1">
              <a:solidFill>
                <a:srgbClr val="666666"/>
              </a:solidFill>
              <a:latin typeface="Lato"/>
              <a:ea typeface="Lato"/>
              <a:cs typeface="Lato"/>
              <a:sym typeface="Lato"/>
            </a:endParaRPr>
          </a:p>
          <a:p>
            <a:pPr marL="0" lvl="0" indent="0" algn="ctr" rtl="0">
              <a:spcBef>
                <a:spcPts val="0"/>
              </a:spcBef>
              <a:spcAft>
                <a:spcPts val="0"/>
              </a:spcAft>
              <a:buNone/>
            </a:pPr>
            <a:r>
              <a:rPr lang="en" sz="1200">
                <a:solidFill>
                  <a:srgbClr val="666666"/>
                </a:solidFill>
                <a:latin typeface="Lato"/>
                <a:ea typeface="Lato"/>
                <a:cs typeface="Lato"/>
                <a:sym typeface="Lato"/>
              </a:rPr>
              <a:t>Aksesibilitas</a:t>
            </a:r>
            <a:endParaRPr sz="1200">
              <a:solidFill>
                <a:srgbClr val="666666"/>
              </a:solidFill>
              <a:latin typeface="Lato"/>
              <a:ea typeface="Lato"/>
              <a:cs typeface="Lato"/>
              <a:sym typeface="Lato"/>
            </a:endParaRPr>
          </a:p>
          <a:p>
            <a:pPr marL="0" lvl="0" indent="0" algn="l" rtl="0">
              <a:spcBef>
                <a:spcPts val="0"/>
              </a:spcBef>
              <a:spcAft>
                <a:spcPts val="0"/>
              </a:spcAft>
              <a:buNone/>
            </a:pPr>
            <a:endParaRPr b="1">
              <a:latin typeface="Lato"/>
              <a:ea typeface="Lato"/>
              <a:cs typeface="Lato"/>
              <a:sym typeface="Lato"/>
            </a:endParaRPr>
          </a:p>
        </p:txBody>
      </p:sp>
      <p:pic>
        <p:nvPicPr>
          <p:cNvPr id="2" name="Slide 18">
            <a:hlinkClick r:id="" action="ppaction://media"/>
            <a:extLst>
              <a:ext uri="{FF2B5EF4-FFF2-40B4-BE49-F238E27FC236}">
                <a16:creationId xmlns:a16="http://schemas.microsoft.com/office/drawing/2014/main" id="{C1EF1957-ACA6-4B4F-BD51-FD499B1CDE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6978" y="4508413"/>
            <a:ext cx="409415" cy="4094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a:t>
            </a:r>
            <a:endParaRPr dirty="0"/>
          </a:p>
        </p:txBody>
      </p:sp>
      <p:sp>
        <p:nvSpPr>
          <p:cNvPr id="233" name="Google Shape;233;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34" name="Google Shape;234;p31"/>
          <p:cNvPicPr preferRelativeResize="0"/>
          <p:nvPr/>
        </p:nvPicPr>
        <p:blipFill>
          <a:blip r:embed="rId3">
            <a:alphaModFix/>
          </a:blip>
          <a:stretch>
            <a:fillRect/>
          </a:stretch>
        </p:blipFill>
        <p:spPr>
          <a:xfrm>
            <a:off x="725" y="0"/>
            <a:ext cx="9249602" cy="5203724"/>
          </a:xfrm>
          <a:prstGeom prst="rect">
            <a:avLst/>
          </a:prstGeom>
          <a:noFill/>
          <a:ln>
            <a:noFill/>
          </a:ln>
        </p:spPr>
      </p:pic>
      <p:sp>
        <p:nvSpPr>
          <p:cNvPr id="235" name="Google Shape;235;p31"/>
          <p:cNvSpPr txBox="1"/>
          <p:nvPr/>
        </p:nvSpPr>
        <p:spPr>
          <a:xfrm>
            <a:off x="1312975" y="795025"/>
            <a:ext cx="4878600" cy="101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31"/>
          <p:cNvSpPr txBox="1"/>
          <p:nvPr/>
        </p:nvSpPr>
        <p:spPr>
          <a:xfrm>
            <a:off x="0" y="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7" name="Google Shape;237;p31"/>
          <p:cNvSpPr txBox="1"/>
          <p:nvPr/>
        </p:nvSpPr>
        <p:spPr>
          <a:xfrm>
            <a:off x="3000000" y="1915325"/>
            <a:ext cx="32637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EFEFEF"/>
                </a:solidFill>
              </a:rPr>
              <a:t>A L U R </a:t>
            </a:r>
            <a:endParaRPr sz="3000" b="1">
              <a:solidFill>
                <a:srgbClr val="EFEFEF"/>
              </a:solidFill>
            </a:endParaRPr>
          </a:p>
          <a:p>
            <a:pPr marL="0" lvl="0" indent="0" algn="ctr" rtl="0">
              <a:spcBef>
                <a:spcPts val="0"/>
              </a:spcBef>
              <a:spcAft>
                <a:spcPts val="0"/>
              </a:spcAft>
              <a:buNone/>
            </a:pPr>
            <a:r>
              <a:rPr lang="en" sz="3000" b="1">
                <a:solidFill>
                  <a:srgbClr val="EFEFEF"/>
                </a:solidFill>
              </a:rPr>
              <a:t>A K T I V I T A S</a:t>
            </a:r>
            <a:endParaRPr sz="3000" b="1">
              <a:solidFill>
                <a:srgbClr val="EFEFE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2"/>
          <p:cNvPicPr preferRelativeResize="0"/>
          <p:nvPr/>
        </p:nvPicPr>
        <p:blipFill>
          <a:blip r:embed="rId5">
            <a:alphaModFix/>
          </a:blip>
          <a:stretch>
            <a:fillRect/>
          </a:stretch>
        </p:blipFill>
        <p:spPr>
          <a:xfrm>
            <a:off x="-22463" y="0"/>
            <a:ext cx="9206352" cy="5143500"/>
          </a:xfrm>
          <a:prstGeom prst="rect">
            <a:avLst/>
          </a:prstGeom>
          <a:noFill/>
          <a:ln>
            <a:noFill/>
          </a:ln>
        </p:spPr>
      </p:pic>
      <p:pic>
        <p:nvPicPr>
          <p:cNvPr id="243" name="Google Shape;243;p32"/>
          <p:cNvPicPr preferRelativeResize="0"/>
          <p:nvPr/>
        </p:nvPicPr>
        <p:blipFill>
          <a:blip r:embed="rId6">
            <a:alphaModFix/>
          </a:blip>
          <a:stretch>
            <a:fillRect/>
          </a:stretch>
        </p:blipFill>
        <p:spPr>
          <a:xfrm>
            <a:off x="1874300" y="577450"/>
            <a:ext cx="5686425" cy="4248150"/>
          </a:xfrm>
          <a:prstGeom prst="rect">
            <a:avLst/>
          </a:prstGeom>
          <a:noFill/>
          <a:ln>
            <a:noFill/>
          </a:ln>
        </p:spPr>
      </p:pic>
      <p:sp>
        <p:nvSpPr>
          <p:cNvPr id="244" name="Google Shape;244;p32"/>
          <p:cNvSpPr/>
          <p:nvPr/>
        </p:nvSpPr>
        <p:spPr>
          <a:xfrm rot="5400000">
            <a:off x="6860925" y="1607175"/>
            <a:ext cx="124800" cy="197400"/>
          </a:xfrm>
          <a:prstGeom prst="up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2"/>
          <p:cNvSpPr/>
          <p:nvPr/>
        </p:nvSpPr>
        <p:spPr>
          <a:xfrm rot="10800000">
            <a:off x="6459775" y="2725850"/>
            <a:ext cx="124800" cy="197400"/>
          </a:xfrm>
          <a:prstGeom prst="up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 name="Google Shape;246;p32"/>
          <p:cNvSpPr/>
          <p:nvPr/>
        </p:nvSpPr>
        <p:spPr>
          <a:xfrm>
            <a:off x="5654375" y="1643475"/>
            <a:ext cx="124800" cy="197400"/>
          </a:xfrm>
          <a:prstGeom prst="up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 name="Google Shape;247;p32"/>
          <p:cNvSpPr/>
          <p:nvPr/>
        </p:nvSpPr>
        <p:spPr>
          <a:xfrm rot="-5400000">
            <a:off x="5940100" y="1898100"/>
            <a:ext cx="124800" cy="197400"/>
          </a:xfrm>
          <a:prstGeom prst="up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2"/>
          <p:cNvSpPr/>
          <p:nvPr/>
        </p:nvSpPr>
        <p:spPr>
          <a:xfrm>
            <a:off x="5476000" y="1366375"/>
            <a:ext cx="124800" cy="197400"/>
          </a:xfrm>
          <a:prstGeom prst="up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2"/>
          <p:cNvSpPr/>
          <p:nvPr/>
        </p:nvSpPr>
        <p:spPr>
          <a:xfrm rot="-5400000">
            <a:off x="5396325" y="1052975"/>
            <a:ext cx="124800" cy="197400"/>
          </a:xfrm>
          <a:prstGeom prst="up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2"/>
          <p:cNvSpPr/>
          <p:nvPr/>
        </p:nvSpPr>
        <p:spPr>
          <a:xfrm>
            <a:off x="5654375" y="2452400"/>
            <a:ext cx="124800" cy="197400"/>
          </a:xfrm>
          <a:prstGeom prst="down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2"/>
          <p:cNvSpPr/>
          <p:nvPr/>
        </p:nvSpPr>
        <p:spPr>
          <a:xfrm rot="-5400000">
            <a:off x="5070750" y="1052975"/>
            <a:ext cx="124800" cy="197400"/>
          </a:xfrm>
          <a:prstGeom prst="up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2"/>
          <p:cNvSpPr/>
          <p:nvPr/>
        </p:nvSpPr>
        <p:spPr>
          <a:xfrm rot="-5400000">
            <a:off x="3962400" y="2291300"/>
            <a:ext cx="124800" cy="197400"/>
          </a:xfrm>
          <a:prstGeom prst="up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2"/>
          <p:cNvSpPr/>
          <p:nvPr/>
        </p:nvSpPr>
        <p:spPr>
          <a:xfrm rot="-5400000" flipH="1">
            <a:off x="5029700" y="2258850"/>
            <a:ext cx="175200" cy="180900"/>
          </a:xfrm>
          <a:prstGeom prst="upArrow">
            <a:avLst>
              <a:gd name="adj1" fmla="val 1282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2"/>
          <p:cNvSpPr/>
          <p:nvPr/>
        </p:nvSpPr>
        <p:spPr>
          <a:xfrm rot="-5400000">
            <a:off x="4239475" y="2725850"/>
            <a:ext cx="124800" cy="197400"/>
          </a:xfrm>
          <a:prstGeom prst="up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2"/>
          <p:cNvSpPr/>
          <p:nvPr/>
        </p:nvSpPr>
        <p:spPr>
          <a:xfrm rot="5400000">
            <a:off x="5070750" y="2689550"/>
            <a:ext cx="124800" cy="197400"/>
          </a:xfrm>
          <a:prstGeom prst="up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2"/>
          <p:cNvSpPr/>
          <p:nvPr/>
        </p:nvSpPr>
        <p:spPr>
          <a:xfrm>
            <a:off x="5976563" y="2261700"/>
            <a:ext cx="273600" cy="124800"/>
          </a:xfrm>
          <a:prstGeom prst="lef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57" name="Google Shape;257;p32"/>
          <p:cNvCxnSpPr/>
          <p:nvPr/>
        </p:nvCxnSpPr>
        <p:spPr>
          <a:xfrm>
            <a:off x="6151425" y="2059200"/>
            <a:ext cx="10500" cy="187200"/>
          </a:xfrm>
          <a:prstGeom prst="straightConnector1">
            <a:avLst/>
          </a:prstGeom>
          <a:noFill/>
          <a:ln w="9525" cap="flat" cmpd="sng">
            <a:solidFill>
              <a:srgbClr val="FF0000"/>
            </a:solidFill>
            <a:prstDash val="solid"/>
            <a:round/>
            <a:headEnd type="none" w="med" len="med"/>
            <a:tailEnd type="triangle" w="med" len="med"/>
          </a:ln>
        </p:spPr>
      </p:cxnSp>
      <p:sp>
        <p:nvSpPr>
          <p:cNvPr id="258" name="Google Shape;258;p32"/>
          <p:cNvSpPr/>
          <p:nvPr/>
        </p:nvSpPr>
        <p:spPr>
          <a:xfrm>
            <a:off x="5579975" y="1919138"/>
            <a:ext cx="273600" cy="250500"/>
          </a:xfrm>
          <a:prstGeom prst="quadArrow">
            <a:avLst>
              <a:gd name="adj1" fmla="val 22500"/>
              <a:gd name="adj2" fmla="val 22500"/>
              <a:gd name="adj3" fmla="val 225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2"/>
          <p:cNvSpPr/>
          <p:nvPr/>
        </p:nvSpPr>
        <p:spPr>
          <a:xfrm rot="10800000">
            <a:off x="4431914" y="2296400"/>
            <a:ext cx="325200" cy="187200"/>
          </a:xfrm>
          <a:prstGeom prst="leftRightUpArrow">
            <a:avLst>
              <a:gd name="adj1" fmla="val 25000"/>
              <a:gd name="adj2" fmla="val 25000"/>
              <a:gd name="adj3" fmla="val 25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0" name="Google Shape;260;p32"/>
          <p:cNvPicPr preferRelativeResize="0"/>
          <p:nvPr/>
        </p:nvPicPr>
        <p:blipFill>
          <a:blip r:embed="rId7">
            <a:alphaModFix/>
          </a:blip>
          <a:stretch>
            <a:fillRect/>
          </a:stretch>
        </p:blipFill>
        <p:spPr>
          <a:xfrm>
            <a:off x="6775695" y="3979700"/>
            <a:ext cx="593100" cy="571357"/>
          </a:xfrm>
          <a:prstGeom prst="rect">
            <a:avLst/>
          </a:prstGeom>
          <a:noFill/>
          <a:ln>
            <a:noFill/>
          </a:ln>
        </p:spPr>
      </p:pic>
      <p:sp>
        <p:nvSpPr>
          <p:cNvPr id="261" name="Google Shape;261;p32"/>
          <p:cNvSpPr txBox="1"/>
          <p:nvPr/>
        </p:nvSpPr>
        <p:spPr>
          <a:xfrm>
            <a:off x="6911225" y="4492700"/>
            <a:ext cx="273600" cy="36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U</a:t>
            </a:r>
            <a:endParaRPr sz="1200"/>
          </a:p>
        </p:txBody>
      </p:sp>
      <p:sp>
        <p:nvSpPr>
          <p:cNvPr id="262" name="Google Shape;262;p32"/>
          <p:cNvSpPr/>
          <p:nvPr/>
        </p:nvSpPr>
        <p:spPr>
          <a:xfrm rot="5400000">
            <a:off x="6390764" y="1794350"/>
            <a:ext cx="325200" cy="187200"/>
          </a:xfrm>
          <a:prstGeom prst="leftRightUpArrow">
            <a:avLst>
              <a:gd name="adj1" fmla="val 25000"/>
              <a:gd name="adj2" fmla="val 25000"/>
              <a:gd name="adj3" fmla="val 25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2"/>
          <p:cNvSpPr/>
          <p:nvPr/>
        </p:nvSpPr>
        <p:spPr>
          <a:xfrm rot="5400000">
            <a:off x="4511413" y="3158700"/>
            <a:ext cx="273600" cy="124800"/>
          </a:xfrm>
          <a:prstGeom prst="lef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64" name="Google Shape;264;p32"/>
          <p:cNvSpPr/>
          <p:nvPr/>
        </p:nvSpPr>
        <p:spPr>
          <a:xfrm rot="5400000">
            <a:off x="4469750" y="3764188"/>
            <a:ext cx="273600" cy="124800"/>
          </a:xfrm>
          <a:prstGeom prst="lef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65" name="Google Shape;265;p32"/>
          <p:cNvSpPr/>
          <p:nvPr/>
        </p:nvSpPr>
        <p:spPr>
          <a:xfrm rot="5400000">
            <a:off x="4469738" y="4369700"/>
            <a:ext cx="273600" cy="124800"/>
          </a:xfrm>
          <a:prstGeom prst="lef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66" name="Google Shape;266;p32"/>
          <p:cNvSpPr/>
          <p:nvPr/>
        </p:nvSpPr>
        <p:spPr>
          <a:xfrm rot="5400000">
            <a:off x="4694863" y="4369700"/>
            <a:ext cx="273600" cy="124800"/>
          </a:xfrm>
          <a:prstGeom prst="lef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67" name="Google Shape;267;p32"/>
          <p:cNvSpPr/>
          <p:nvPr/>
        </p:nvSpPr>
        <p:spPr>
          <a:xfrm rot="5400000">
            <a:off x="4694863" y="3764200"/>
            <a:ext cx="273600" cy="124800"/>
          </a:xfrm>
          <a:prstGeom prst="lef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68" name="Google Shape;268;p32"/>
          <p:cNvSpPr/>
          <p:nvPr/>
        </p:nvSpPr>
        <p:spPr>
          <a:xfrm rot="5400000">
            <a:off x="4694863" y="3237950"/>
            <a:ext cx="273600" cy="124800"/>
          </a:xfrm>
          <a:prstGeom prst="lef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69" name="Google Shape;269;p32"/>
          <p:cNvSpPr/>
          <p:nvPr/>
        </p:nvSpPr>
        <p:spPr>
          <a:xfrm>
            <a:off x="4580713" y="2762150"/>
            <a:ext cx="273600" cy="273600"/>
          </a:xfrm>
          <a:prstGeom prst="quadArrow">
            <a:avLst>
              <a:gd name="adj1" fmla="val 22500"/>
              <a:gd name="adj2" fmla="val 22500"/>
              <a:gd name="adj3" fmla="val 225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2"/>
          <p:cNvSpPr/>
          <p:nvPr/>
        </p:nvSpPr>
        <p:spPr>
          <a:xfrm rot="-5400000">
            <a:off x="3136075" y="2291300"/>
            <a:ext cx="124800" cy="197400"/>
          </a:xfrm>
          <a:prstGeom prst="up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slide 20 fix">
            <a:hlinkClick r:id="" action="ppaction://media"/>
            <a:extLst>
              <a:ext uri="{FF2B5EF4-FFF2-40B4-BE49-F238E27FC236}">
                <a16:creationId xmlns:a16="http://schemas.microsoft.com/office/drawing/2014/main" id="{BA7CA68F-89F1-AC44-806F-A6A3145597F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84626" y="4380014"/>
            <a:ext cx="443605" cy="4436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6"/>
                                        </p:tgtEl>
                                        <p:attrNameLst>
                                          <p:attrName>style.visibility</p:attrName>
                                        </p:attrNameLst>
                                      </p:cBhvr>
                                      <p:to>
                                        <p:strVal val="visible"/>
                                      </p:to>
                                    </p:set>
                                    <p:animEffect transition="in" filter="fade">
                                      <p:cBhvr>
                                        <p:cTn id="7" dur="1000"/>
                                        <p:tgtEl>
                                          <p:spTgt spid="25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62"/>
                                        </p:tgtEl>
                                        <p:attrNameLst>
                                          <p:attrName>style.visibility</p:attrName>
                                        </p:attrNameLst>
                                      </p:cBhvr>
                                      <p:to>
                                        <p:strVal val="visible"/>
                                      </p:to>
                                    </p:set>
                                    <p:animEffect transition="in" filter="fade">
                                      <p:cBhvr>
                                        <p:cTn id="11" dur="250"/>
                                        <p:tgtEl>
                                          <p:spTgt spid="262"/>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244"/>
                                        </p:tgtEl>
                                        <p:attrNameLst>
                                          <p:attrName>style.visibility</p:attrName>
                                        </p:attrNameLst>
                                      </p:cBhvr>
                                      <p:to>
                                        <p:strVal val="visible"/>
                                      </p:to>
                                    </p:set>
                                    <p:animEffect transition="in" filter="fade">
                                      <p:cBhvr>
                                        <p:cTn id="15" dur="500"/>
                                        <p:tgtEl>
                                          <p:spTgt spid="244"/>
                                        </p:tgtEl>
                                      </p:cBhvr>
                                    </p:animEffect>
                                  </p:childTnLst>
                                </p:cTn>
                              </p:par>
                            </p:childTnLst>
                          </p:cTn>
                        </p:par>
                        <p:par>
                          <p:cTn id="16" fill="hold">
                            <p:stCondLst>
                              <p:cond delay="1750"/>
                            </p:stCondLst>
                            <p:childTnLst>
                              <p:par>
                                <p:cTn id="17" presetID="10" presetClass="entr" presetSubtype="0" fill="hold" grpId="0" nodeType="afterEffect">
                                  <p:stCondLst>
                                    <p:cond delay="0"/>
                                  </p:stCondLst>
                                  <p:childTnLst>
                                    <p:set>
                                      <p:cBhvr>
                                        <p:cTn id="18" dur="1" fill="hold">
                                          <p:stCondLst>
                                            <p:cond delay="0"/>
                                          </p:stCondLst>
                                        </p:cTn>
                                        <p:tgtEl>
                                          <p:spTgt spid="245"/>
                                        </p:tgtEl>
                                        <p:attrNameLst>
                                          <p:attrName>style.visibility</p:attrName>
                                        </p:attrNameLst>
                                      </p:cBhvr>
                                      <p:to>
                                        <p:strVal val="visible"/>
                                      </p:to>
                                    </p:set>
                                    <p:animEffect transition="in" filter="fade">
                                      <p:cBhvr>
                                        <p:cTn id="19" dur="500"/>
                                        <p:tgtEl>
                                          <p:spTgt spid="245"/>
                                        </p:tgtEl>
                                      </p:cBhvr>
                                    </p:animEffect>
                                  </p:childTnLst>
                                </p:cTn>
                              </p:par>
                            </p:childTnLst>
                          </p:cTn>
                        </p:par>
                        <p:par>
                          <p:cTn id="20" fill="hold">
                            <p:stCondLst>
                              <p:cond delay="2250"/>
                            </p:stCondLst>
                            <p:childTnLst>
                              <p:par>
                                <p:cTn id="21" presetID="10" presetClass="entr" presetSubtype="0" fill="hold" grpId="0" nodeType="afterEffect">
                                  <p:stCondLst>
                                    <p:cond delay="0"/>
                                  </p:stCondLst>
                                  <p:childTnLst>
                                    <p:set>
                                      <p:cBhvr>
                                        <p:cTn id="22" dur="1" fill="hold">
                                          <p:stCondLst>
                                            <p:cond delay="0"/>
                                          </p:stCondLst>
                                        </p:cTn>
                                        <p:tgtEl>
                                          <p:spTgt spid="247"/>
                                        </p:tgtEl>
                                        <p:attrNameLst>
                                          <p:attrName>style.visibility</p:attrName>
                                        </p:attrNameLst>
                                      </p:cBhvr>
                                      <p:to>
                                        <p:strVal val="visible"/>
                                      </p:to>
                                    </p:set>
                                    <p:animEffect transition="in" filter="fade">
                                      <p:cBhvr>
                                        <p:cTn id="23" dur="500"/>
                                        <p:tgtEl>
                                          <p:spTgt spid="247"/>
                                        </p:tgtEl>
                                      </p:cBhvr>
                                    </p:animEffect>
                                  </p:childTnLst>
                                </p:cTn>
                              </p:par>
                            </p:childTnLst>
                          </p:cTn>
                        </p:par>
                        <p:par>
                          <p:cTn id="24" fill="hold">
                            <p:stCondLst>
                              <p:cond delay="2750"/>
                            </p:stCondLst>
                            <p:childTnLst>
                              <p:par>
                                <p:cTn id="25" presetID="10" presetClass="entr" presetSubtype="0" fill="hold" grpId="0" nodeType="afterEffect">
                                  <p:stCondLst>
                                    <p:cond delay="0"/>
                                  </p:stCondLst>
                                  <p:childTnLst>
                                    <p:set>
                                      <p:cBhvr>
                                        <p:cTn id="26" dur="1" fill="hold">
                                          <p:stCondLst>
                                            <p:cond delay="0"/>
                                          </p:stCondLst>
                                        </p:cTn>
                                        <p:tgtEl>
                                          <p:spTgt spid="258"/>
                                        </p:tgtEl>
                                        <p:attrNameLst>
                                          <p:attrName>style.visibility</p:attrName>
                                        </p:attrNameLst>
                                      </p:cBhvr>
                                      <p:to>
                                        <p:strVal val="visible"/>
                                      </p:to>
                                    </p:set>
                                    <p:animEffect transition="in" filter="fade">
                                      <p:cBhvr>
                                        <p:cTn id="27" dur="500"/>
                                        <p:tgtEl>
                                          <p:spTgt spid="258"/>
                                        </p:tgtEl>
                                      </p:cBhvr>
                                    </p:animEffect>
                                  </p:childTnLst>
                                </p:cTn>
                              </p:par>
                            </p:childTnLst>
                          </p:cTn>
                        </p:par>
                        <p:par>
                          <p:cTn id="28" fill="hold">
                            <p:stCondLst>
                              <p:cond delay="3250"/>
                            </p:stCondLst>
                            <p:childTnLst>
                              <p:par>
                                <p:cTn id="29" presetID="10" presetClass="entr" presetSubtype="0" fill="hold" grpId="0" nodeType="afterEffect">
                                  <p:stCondLst>
                                    <p:cond delay="0"/>
                                  </p:stCondLst>
                                  <p:childTnLst>
                                    <p:set>
                                      <p:cBhvr>
                                        <p:cTn id="30" dur="1" fill="hold">
                                          <p:stCondLst>
                                            <p:cond delay="0"/>
                                          </p:stCondLst>
                                        </p:cTn>
                                        <p:tgtEl>
                                          <p:spTgt spid="250"/>
                                        </p:tgtEl>
                                        <p:attrNameLst>
                                          <p:attrName>style.visibility</p:attrName>
                                        </p:attrNameLst>
                                      </p:cBhvr>
                                      <p:to>
                                        <p:strVal val="visible"/>
                                      </p:to>
                                    </p:set>
                                    <p:animEffect transition="in" filter="fade">
                                      <p:cBhvr>
                                        <p:cTn id="31" dur="500"/>
                                        <p:tgtEl>
                                          <p:spTgt spid="250"/>
                                        </p:tgtEl>
                                      </p:cBhvr>
                                    </p:animEffect>
                                  </p:childTnLst>
                                </p:cTn>
                              </p:par>
                            </p:childTnLst>
                          </p:cTn>
                        </p:par>
                        <p:par>
                          <p:cTn id="32" fill="hold">
                            <p:stCondLst>
                              <p:cond delay="3750"/>
                            </p:stCondLst>
                            <p:childTnLst>
                              <p:par>
                                <p:cTn id="33" presetID="10" presetClass="entr" presetSubtype="0" fill="hold" grpId="0" nodeType="afterEffect">
                                  <p:stCondLst>
                                    <p:cond delay="0"/>
                                  </p:stCondLst>
                                  <p:childTnLst>
                                    <p:set>
                                      <p:cBhvr>
                                        <p:cTn id="34" dur="1" fill="hold">
                                          <p:stCondLst>
                                            <p:cond delay="0"/>
                                          </p:stCondLst>
                                        </p:cTn>
                                        <p:tgtEl>
                                          <p:spTgt spid="246"/>
                                        </p:tgtEl>
                                        <p:attrNameLst>
                                          <p:attrName>style.visibility</p:attrName>
                                        </p:attrNameLst>
                                      </p:cBhvr>
                                      <p:to>
                                        <p:strVal val="visible"/>
                                      </p:to>
                                    </p:set>
                                    <p:animEffect transition="in" filter="fade">
                                      <p:cBhvr>
                                        <p:cTn id="35" dur="500"/>
                                        <p:tgtEl>
                                          <p:spTgt spid="246"/>
                                        </p:tgtEl>
                                      </p:cBhvr>
                                    </p:animEffect>
                                  </p:childTnLst>
                                </p:cTn>
                              </p:par>
                            </p:childTnLst>
                          </p:cTn>
                        </p:par>
                        <p:par>
                          <p:cTn id="36" fill="hold">
                            <p:stCondLst>
                              <p:cond delay="4250"/>
                            </p:stCondLst>
                            <p:childTnLst>
                              <p:par>
                                <p:cTn id="37" presetID="10" presetClass="entr" presetSubtype="0" fill="hold" grpId="0" nodeType="afterEffect">
                                  <p:stCondLst>
                                    <p:cond delay="0"/>
                                  </p:stCondLst>
                                  <p:childTnLst>
                                    <p:set>
                                      <p:cBhvr>
                                        <p:cTn id="38" dur="1" fill="hold">
                                          <p:stCondLst>
                                            <p:cond delay="0"/>
                                          </p:stCondLst>
                                        </p:cTn>
                                        <p:tgtEl>
                                          <p:spTgt spid="248"/>
                                        </p:tgtEl>
                                        <p:attrNameLst>
                                          <p:attrName>style.visibility</p:attrName>
                                        </p:attrNameLst>
                                      </p:cBhvr>
                                      <p:to>
                                        <p:strVal val="visible"/>
                                      </p:to>
                                    </p:set>
                                    <p:animEffect transition="in" filter="fade">
                                      <p:cBhvr>
                                        <p:cTn id="39" dur="500"/>
                                        <p:tgtEl>
                                          <p:spTgt spid="248"/>
                                        </p:tgtEl>
                                      </p:cBhvr>
                                    </p:animEffect>
                                  </p:childTnLst>
                                </p:cTn>
                              </p:par>
                            </p:childTnLst>
                          </p:cTn>
                        </p:par>
                        <p:par>
                          <p:cTn id="40" fill="hold">
                            <p:stCondLst>
                              <p:cond delay="4750"/>
                            </p:stCondLst>
                            <p:childTnLst>
                              <p:par>
                                <p:cTn id="41" presetID="10" presetClass="entr" presetSubtype="0" fill="hold" grpId="0" nodeType="afterEffect">
                                  <p:stCondLst>
                                    <p:cond delay="0"/>
                                  </p:stCondLst>
                                  <p:childTnLst>
                                    <p:set>
                                      <p:cBhvr>
                                        <p:cTn id="42" dur="1" fill="hold">
                                          <p:stCondLst>
                                            <p:cond delay="0"/>
                                          </p:stCondLst>
                                        </p:cTn>
                                        <p:tgtEl>
                                          <p:spTgt spid="249"/>
                                        </p:tgtEl>
                                        <p:attrNameLst>
                                          <p:attrName>style.visibility</p:attrName>
                                        </p:attrNameLst>
                                      </p:cBhvr>
                                      <p:to>
                                        <p:strVal val="visible"/>
                                      </p:to>
                                    </p:set>
                                    <p:animEffect transition="in" filter="fade">
                                      <p:cBhvr>
                                        <p:cTn id="43" dur="500"/>
                                        <p:tgtEl>
                                          <p:spTgt spid="249"/>
                                        </p:tgtEl>
                                      </p:cBhvr>
                                    </p:animEffect>
                                  </p:childTnLst>
                                </p:cTn>
                              </p:par>
                            </p:childTnLst>
                          </p:cTn>
                        </p:par>
                        <p:par>
                          <p:cTn id="44" fill="hold">
                            <p:stCondLst>
                              <p:cond delay="5250"/>
                            </p:stCondLst>
                            <p:childTnLst>
                              <p:par>
                                <p:cTn id="45" presetID="10" presetClass="entr" presetSubtype="0" fill="hold" grpId="0" nodeType="afterEffect">
                                  <p:stCondLst>
                                    <p:cond delay="0"/>
                                  </p:stCondLst>
                                  <p:childTnLst>
                                    <p:set>
                                      <p:cBhvr>
                                        <p:cTn id="46" dur="1" fill="hold">
                                          <p:stCondLst>
                                            <p:cond delay="0"/>
                                          </p:stCondLst>
                                        </p:cTn>
                                        <p:tgtEl>
                                          <p:spTgt spid="251"/>
                                        </p:tgtEl>
                                        <p:attrNameLst>
                                          <p:attrName>style.visibility</p:attrName>
                                        </p:attrNameLst>
                                      </p:cBhvr>
                                      <p:to>
                                        <p:strVal val="visible"/>
                                      </p:to>
                                    </p:set>
                                    <p:animEffect transition="in" filter="fade">
                                      <p:cBhvr>
                                        <p:cTn id="47" dur="500"/>
                                        <p:tgtEl>
                                          <p:spTgt spid="251"/>
                                        </p:tgtEl>
                                      </p:cBhvr>
                                    </p:animEffect>
                                  </p:childTnLst>
                                </p:cTn>
                              </p:par>
                            </p:childTnLst>
                          </p:cTn>
                        </p:par>
                        <p:par>
                          <p:cTn id="48" fill="hold">
                            <p:stCondLst>
                              <p:cond delay="5750"/>
                            </p:stCondLst>
                            <p:childTnLst>
                              <p:par>
                                <p:cTn id="49" presetID="10" presetClass="entr" presetSubtype="0" fill="hold" grpId="0" nodeType="afterEffect">
                                  <p:stCondLst>
                                    <p:cond delay="0"/>
                                  </p:stCondLst>
                                  <p:childTnLst>
                                    <p:set>
                                      <p:cBhvr>
                                        <p:cTn id="50" dur="1" fill="hold">
                                          <p:stCondLst>
                                            <p:cond delay="0"/>
                                          </p:stCondLst>
                                        </p:cTn>
                                        <p:tgtEl>
                                          <p:spTgt spid="253"/>
                                        </p:tgtEl>
                                        <p:attrNameLst>
                                          <p:attrName>style.visibility</p:attrName>
                                        </p:attrNameLst>
                                      </p:cBhvr>
                                      <p:to>
                                        <p:strVal val="visible"/>
                                      </p:to>
                                    </p:set>
                                    <p:animEffect transition="in" filter="fade">
                                      <p:cBhvr>
                                        <p:cTn id="51" dur="500"/>
                                        <p:tgtEl>
                                          <p:spTgt spid="253"/>
                                        </p:tgtEl>
                                      </p:cBhvr>
                                    </p:animEffect>
                                  </p:childTnLst>
                                </p:cTn>
                              </p:par>
                            </p:childTnLst>
                          </p:cTn>
                        </p:par>
                        <p:par>
                          <p:cTn id="52" fill="hold">
                            <p:stCondLst>
                              <p:cond delay="6250"/>
                            </p:stCondLst>
                            <p:childTnLst>
                              <p:par>
                                <p:cTn id="53" presetID="10" presetClass="entr" presetSubtype="0" fill="hold" grpId="0" nodeType="afterEffect">
                                  <p:stCondLst>
                                    <p:cond delay="0"/>
                                  </p:stCondLst>
                                  <p:childTnLst>
                                    <p:set>
                                      <p:cBhvr>
                                        <p:cTn id="54" dur="1" fill="hold">
                                          <p:stCondLst>
                                            <p:cond delay="0"/>
                                          </p:stCondLst>
                                        </p:cTn>
                                        <p:tgtEl>
                                          <p:spTgt spid="259"/>
                                        </p:tgtEl>
                                        <p:attrNameLst>
                                          <p:attrName>style.visibility</p:attrName>
                                        </p:attrNameLst>
                                      </p:cBhvr>
                                      <p:to>
                                        <p:strVal val="visible"/>
                                      </p:to>
                                    </p:set>
                                    <p:animEffect transition="in" filter="fade">
                                      <p:cBhvr>
                                        <p:cTn id="55" dur="500"/>
                                        <p:tgtEl>
                                          <p:spTgt spid="259"/>
                                        </p:tgtEl>
                                      </p:cBhvr>
                                    </p:animEffect>
                                  </p:childTnLst>
                                </p:cTn>
                              </p:par>
                            </p:childTnLst>
                          </p:cTn>
                        </p:par>
                        <p:par>
                          <p:cTn id="56" fill="hold">
                            <p:stCondLst>
                              <p:cond delay="6750"/>
                            </p:stCondLst>
                            <p:childTnLst>
                              <p:par>
                                <p:cTn id="57" presetID="10" presetClass="entr" presetSubtype="0" fill="hold" grpId="0" nodeType="afterEffect">
                                  <p:stCondLst>
                                    <p:cond delay="0"/>
                                  </p:stCondLst>
                                  <p:childTnLst>
                                    <p:set>
                                      <p:cBhvr>
                                        <p:cTn id="58" dur="1" fill="hold">
                                          <p:stCondLst>
                                            <p:cond delay="0"/>
                                          </p:stCondLst>
                                        </p:cTn>
                                        <p:tgtEl>
                                          <p:spTgt spid="252"/>
                                        </p:tgtEl>
                                        <p:attrNameLst>
                                          <p:attrName>style.visibility</p:attrName>
                                        </p:attrNameLst>
                                      </p:cBhvr>
                                      <p:to>
                                        <p:strVal val="visible"/>
                                      </p:to>
                                    </p:set>
                                    <p:animEffect transition="in" filter="fade">
                                      <p:cBhvr>
                                        <p:cTn id="59" dur="500"/>
                                        <p:tgtEl>
                                          <p:spTgt spid="252"/>
                                        </p:tgtEl>
                                      </p:cBhvr>
                                    </p:animEffect>
                                  </p:childTnLst>
                                </p:cTn>
                              </p:par>
                            </p:childTnLst>
                          </p:cTn>
                        </p:par>
                        <p:par>
                          <p:cTn id="60" fill="hold">
                            <p:stCondLst>
                              <p:cond delay="7250"/>
                            </p:stCondLst>
                            <p:childTnLst>
                              <p:par>
                                <p:cTn id="61" presetID="10" presetClass="entr" presetSubtype="0" fill="hold" grpId="0" nodeType="afterEffect">
                                  <p:stCondLst>
                                    <p:cond delay="0"/>
                                  </p:stCondLst>
                                  <p:childTnLst>
                                    <p:set>
                                      <p:cBhvr>
                                        <p:cTn id="62" dur="1" fill="hold">
                                          <p:stCondLst>
                                            <p:cond delay="0"/>
                                          </p:stCondLst>
                                        </p:cTn>
                                        <p:tgtEl>
                                          <p:spTgt spid="270"/>
                                        </p:tgtEl>
                                        <p:attrNameLst>
                                          <p:attrName>style.visibility</p:attrName>
                                        </p:attrNameLst>
                                      </p:cBhvr>
                                      <p:to>
                                        <p:strVal val="visible"/>
                                      </p:to>
                                    </p:set>
                                    <p:animEffect transition="in" filter="fade">
                                      <p:cBhvr>
                                        <p:cTn id="63" dur="500"/>
                                        <p:tgtEl>
                                          <p:spTgt spid="270"/>
                                        </p:tgtEl>
                                      </p:cBhvr>
                                    </p:animEffect>
                                  </p:childTnLst>
                                </p:cTn>
                              </p:par>
                            </p:childTnLst>
                          </p:cTn>
                        </p:par>
                        <p:par>
                          <p:cTn id="64" fill="hold">
                            <p:stCondLst>
                              <p:cond delay="7750"/>
                            </p:stCondLst>
                            <p:childTnLst>
                              <p:par>
                                <p:cTn id="65" presetID="10" presetClass="entr" presetSubtype="0" fill="hold" grpId="0" nodeType="afterEffect">
                                  <p:stCondLst>
                                    <p:cond delay="0"/>
                                  </p:stCondLst>
                                  <p:childTnLst>
                                    <p:set>
                                      <p:cBhvr>
                                        <p:cTn id="66" dur="1" fill="hold">
                                          <p:stCondLst>
                                            <p:cond delay="0"/>
                                          </p:stCondLst>
                                        </p:cTn>
                                        <p:tgtEl>
                                          <p:spTgt spid="269"/>
                                        </p:tgtEl>
                                        <p:attrNameLst>
                                          <p:attrName>style.visibility</p:attrName>
                                        </p:attrNameLst>
                                      </p:cBhvr>
                                      <p:to>
                                        <p:strVal val="visible"/>
                                      </p:to>
                                    </p:set>
                                    <p:animEffect transition="in" filter="fade">
                                      <p:cBhvr>
                                        <p:cTn id="67" dur="500"/>
                                        <p:tgtEl>
                                          <p:spTgt spid="269"/>
                                        </p:tgtEl>
                                      </p:cBhvr>
                                    </p:animEffect>
                                  </p:childTnLst>
                                </p:cTn>
                              </p:par>
                            </p:childTnLst>
                          </p:cTn>
                        </p:par>
                        <p:par>
                          <p:cTn id="68" fill="hold">
                            <p:stCondLst>
                              <p:cond delay="8250"/>
                            </p:stCondLst>
                            <p:childTnLst>
                              <p:par>
                                <p:cTn id="69" presetID="10" presetClass="entr" presetSubtype="0" fill="hold" grpId="0" nodeType="afterEffect">
                                  <p:stCondLst>
                                    <p:cond delay="0"/>
                                  </p:stCondLst>
                                  <p:childTnLst>
                                    <p:set>
                                      <p:cBhvr>
                                        <p:cTn id="70" dur="1" fill="hold">
                                          <p:stCondLst>
                                            <p:cond delay="0"/>
                                          </p:stCondLst>
                                        </p:cTn>
                                        <p:tgtEl>
                                          <p:spTgt spid="255"/>
                                        </p:tgtEl>
                                        <p:attrNameLst>
                                          <p:attrName>style.visibility</p:attrName>
                                        </p:attrNameLst>
                                      </p:cBhvr>
                                      <p:to>
                                        <p:strVal val="visible"/>
                                      </p:to>
                                    </p:set>
                                    <p:animEffect transition="in" filter="fade">
                                      <p:cBhvr>
                                        <p:cTn id="71" dur="500"/>
                                        <p:tgtEl>
                                          <p:spTgt spid="255"/>
                                        </p:tgtEl>
                                      </p:cBhvr>
                                    </p:animEffect>
                                  </p:childTnLst>
                                </p:cTn>
                              </p:par>
                            </p:childTnLst>
                          </p:cTn>
                        </p:par>
                        <p:par>
                          <p:cTn id="72" fill="hold">
                            <p:stCondLst>
                              <p:cond delay="8750"/>
                            </p:stCondLst>
                            <p:childTnLst>
                              <p:par>
                                <p:cTn id="73" presetID="10" presetClass="entr" presetSubtype="0" fill="hold" grpId="0" nodeType="afterEffect">
                                  <p:stCondLst>
                                    <p:cond delay="0"/>
                                  </p:stCondLst>
                                  <p:childTnLst>
                                    <p:set>
                                      <p:cBhvr>
                                        <p:cTn id="74" dur="1" fill="hold">
                                          <p:stCondLst>
                                            <p:cond delay="0"/>
                                          </p:stCondLst>
                                        </p:cTn>
                                        <p:tgtEl>
                                          <p:spTgt spid="254"/>
                                        </p:tgtEl>
                                        <p:attrNameLst>
                                          <p:attrName>style.visibility</p:attrName>
                                        </p:attrNameLst>
                                      </p:cBhvr>
                                      <p:to>
                                        <p:strVal val="visible"/>
                                      </p:to>
                                    </p:set>
                                    <p:animEffect transition="in" filter="fade">
                                      <p:cBhvr>
                                        <p:cTn id="75" dur="500"/>
                                        <p:tgtEl>
                                          <p:spTgt spid="254"/>
                                        </p:tgtEl>
                                      </p:cBhvr>
                                    </p:animEffect>
                                  </p:childTnLst>
                                </p:cTn>
                              </p:par>
                            </p:childTnLst>
                          </p:cTn>
                        </p:par>
                        <p:par>
                          <p:cTn id="76" fill="hold">
                            <p:stCondLst>
                              <p:cond delay="9250"/>
                            </p:stCondLst>
                            <p:childTnLst>
                              <p:par>
                                <p:cTn id="77" presetID="10" presetClass="entr" presetSubtype="0" fill="hold" grpId="0" nodeType="afterEffect">
                                  <p:stCondLst>
                                    <p:cond delay="0"/>
                                  </p:stCondLst>
                                  <p:childTnLst>
                                    <p:set>
                                      <p:cBhvr>
                                        <p:cTn id="78" dur="1" fill="hold">
                                          <p:stCondLst>
                                            <p:cond delay="0"/>
                                          </p:stCondLst>
                                        </p:cTn>
                                        <p:tgtEl>
                                          <p:spTgt spid="263"/>
                                        </p:tgtEl>
                                        <p:attrNameLst>
                                          <p:attrName>style.visibility</p:attrName>
                                        </p:attrNameLst>
                                      </p:cBhvr>
                                      <p:to>
                                        <p:strVal val="visible"/>
                                      </p:to>
                                    </p:set>
                                    <p:animEffect transition="in" filter="fade">
                                      <p:cBhvr>
                                        <p:cTn id="79" dur="1000"/>
                                        <p:tgtEl>
                                          <p:spTgt spid="263"/>
                                        </p:tgtEl>
                                      </p:cBhvr>
                                    </p:animEffect>
                                  </p:childTnLst>
                                </p:cTn>
                              </p:par>
                            </p:childTnLst>
                          </p:cTn>
                        </p:par>
                        <p:par>
                          <p:cTn id="80" fill="hold">
                            <p:stCondLst>
                              <p:cond delay="10250"/>
                            </p:stCondLst>
                            <p:childTnLst>
                              <p:par>
                                <p:cTn id="81" presetID="10" presetClass="entr" presetSubtype="0" fill="hold" grpId="0" nodeType="afterEffect">
                                  <p:stCondLst>
                                    <p:cond delay="0"/>
                                  </p:stCondLst>
                                  <p:childTnLst>
                                    <p:set>
                                      <p:cBhvr>
                                        <p:cTn id="82" dur="1" fill="hold">
                                          <p:stCondLst>
                                            <p:cond delay="0"/>
                                          </p:stCondLst>
                                        </p:cTn>
                                        <p:tgtEl>
                                          <p:spTgt spid="264"/>
                                        </p:tgtEl>
                                        <p:attrNameLst>
                                          <p:attrName>style.visibility</p:attrName>
                                        </p:attrNameLst>
                                      </p:cBhvr>
                                      <p:to>
                                        <p:strVal val="visible"/>
                                      </p:to>
                                    </p:set>
                                    <p:animEffect transition="in" filter="fade">
                                      <p:cBhvr>
                                        <p:cTn id="83" dur="500"/>
                                        <p:tgtEl>
                                          <p:spTgt spid="264"/>
                                        </p:tgtEl>
                                      </p:cBhvr>
                                    </p:animEffect>
                                  </p:childTnLst>
                                </p:cTn>
                              </p:par>
                            </p:childTnLst>
                          </p:cTn>
                        </p:par>
                        <p:par>
                          <p:cTn id="84" fill="hold">
                            <p:stCondLst>
                              <p:cond delay="10750"/>
                            </p:stCondLst>
                            <p:childTnLst>
                              <p:par>
                                <p:cTn id="85" presetID="10" presetClass="entr" presetSubtype="0" fill="hold" grpId="0" nodeType="afterEffect">
                                  <p:stCondLst>
                                    <p:cond delay="0"/>
                                  </p:stCondLst>
                                  <p:childTnLst>
                                    <p:set>
                                      <p:cBhvr>
                                        <p:cTn id="86" dur="1" fill="hold">
                                          <p:stCondLst>
                                            <p:cond delay="0"/>
                                          </p:stCondLst>
                                        </p:cTn>
                                        <p:tgtEl>
                                          <p:spTgt spid="265"/>
                                        </p:tgtEl>
                                        <p:attrNameLst>
                                          <p:attrName>style.visibility</p:attrName>
                                        </p:attrNameLst>
                                      </p:cBhvr>
                                      <p:to>
                                        <p:strVal val="visible"/>
                                      </p:to>
                                    </p:set>
                                    <p:animEffect transition="in" filter="fade">
                                      <p:cBhvr>
                                        <p:cTn id="87" dur="1000"/>
                                        <p:tgtEl>
                                          <p:spTgt spid="265"/>
                                        </p:tgtEl>
                                      </p:cBhvr>
                                    </p:animEffect>
                                  </p:childTnLst>
                                </p:cTn>
                              </p:par>
                            </p:childTnLst>
                          </p:cTn>
                        </p:par>
                        <p:par>
                          <p:cTn id="88" fill="hold">
                            <p:stCondLst>
                              <p:cond delay="11750"/>
                            </p:stCondLst>
                            <p:childTnLst>
                              <p:par>
                                <p:cTn id="89" presetID="10" presetClass="entr" presetSubtype="0" fill="hold" grpId="0" nodeType="afterEffect">
                                  <p:stCondLst>
                                    <p:cond delay="0"/>
                                  </p:stCondLst>
                                  <p:childTnLst>
                                    <p:set>
                                      <p:cBhvr>
                                        <p:cTn id="90" dur="1" fill="hold">
                                          <p:stCondLst>
                                            <p:cond delay="0"/>
                                          </p:stCondLst>
                                        </p:cTn>
                                        <p:tgtEl>
                                          <p:spTgt spid="266"/>
                                        </p:tgtEl>
                                        <p:attrNameLst>
                                          <p:attrName>style.visibility</p:attrName>
                                        </p:attrNameLst>
                                      </p:cBhvr>
                                      <p:to>
                                        <p:strVal val="visible"/>
                                      </p:to>
                                    </p:set>
                                    <p:animEffect transition="in" filter="fade">
                                      <p:cBhvr>
                                        <p:cTn id="91" dur="500"/>
                                        <p:tgtEl>
                                          <p:spTgt spid="266"/>
                                        </p:tgtEl>
                                      </p:cBhvr>
                                    </p:animEffect>
                                  </p:childTnLst>
                                </p:cTn>
                              </p:par>
                            </p:childTnLst>
                          </p:cTn>
                        </p:par>
                        <p:par>
                          <p:cTn id="92" fill="hold">
                            <p:stCondLst>
                              <p:cond delay="12250"/>
                            </p:stCondLst>
                            <p:childTnLst>
                              <p:par>
                                <p:cTn id="93" presetID="10" presetClass="entr" presetSubtype="0" fill="hold" grpId="0" nodeType="afterEffect">
                                  <p:stCondLst>
                                    <p:cond delay="0"/>
                                  </p:stCondLst>
                                  <p:childTnLst>
                                    <p:set>
                                      <p:cBhvr>
                                        <p:cTn id="94" dur="1" fill="hold">
                                          <p:stCondLst>
                                            <p:cond delay="0"/>
                                          </p:stCondLst>
                                        </p:cTn>
                                        <p:tgtEl>
                                          <p:spTgt spid="267"/>
                                        </p:tgtEl>
                                        <p:attrNameLst>
                                          <p:attrName>style.visibility</p:attrName>
                                        </p:attrNameLst>
                                      </p:cBhvr>
                                      <p:to>
                                        <p:strVal val="visible"/>
                                      </p:to>
                                    </p:set>
                                    <p:animEffect transition="in" filter="fade">
                                      <p:cBhvr>
                                        <p:cTn id="95" dur="1000"/>
                                        <p:tgtEl>
                                          <p:spTgt spid="267"/>
                                        </p:tgtEl>
                                      </p:cBhvr>
                                    </p:animEffect>
                                  </p:childTnLst>
                                </p:cTn>
                              </p:par>
                            </p:childTnLst>
                          </p:cTn>
                        </p:par>
                        <p:par>
                          <p:cTn id="96" fill="hold">
                            <p:stCondLst>
                              <p:cond delay="13250"/>
                            </p:stCondLst>
                            <p:childTnLst>
                              <p:par>
                                <p:cTn id="97" presetID="10" presetClass="entr" presetSubtype="0" fill="hold" grpId="0" nodeType="afterEffect">
                                  <p:stCondLst>
                                    <p:cond delay="0"/>
                                  </p:stCondLst>
                                  <p:childTnLst>
                                    <p:set>
                                      <p:cBhvr>
                                        <p:cTn id="98" dur="1" fill="hold">
                                          <p:stCondLst>
                                            <p:cond delay="0"/>
                                          </p:stCondLst>
                                        </p:cTn>
                                        <p:tgtEl>
                                          <p:spTgt spid="268"/>
                                        </p:tgtEl>
                                        <p:attrNameLst>
                                          <p:attrName>style.visibility</p:attrName>
                                        </p:attrNameLst>
                                      </p:cBhvr>
                                      <p:to>
                                        <p:strVal val="visible"/>
                                      </p:to>
                                    </p:set>
                                    <p:animEffect transition="in" filter="fade">
                                      <p:cBhvr>
                                        <p:cTn id="99" dur="1000"/>
                                        <p:tgtEl>
                                          <p:spTgt spid="268"/>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mediacall" presetSubtype="0" fill="hold" nodeType="clickEffect">
                                  <p:stCondLst>
                                    <p:cond delay="0"/>
                                  </p:stCondLst>
                                  <p:childTnLst>
                                    <p:cmd type="call" cmd="playFrom(0.0)">
                                      <p:cBhvr>
                                        <p:cTn id="103" dur="43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4" fill="hold" display="0">
                  <p:stCondLst>
                    <p:cond delay="indefinite"/>
                  </p:stCondLst>
                  <p:endCondLst>
                    <p:cond evt="onStopAudio" delay="0">
                      <p:tgtEl>
                        <p:sldTgt/>
                      </p:tgtEl>
                    </p:cond>
                  </p:endCondLst>
                </p:cTn>
                <p:tgtEl>
                  <p:spTgt spid="2"/>
                </p:tgtEl>
              </p:cMediaNode>
            </p:video>
          </p:childTnLst>
        </p:cTn>
      </p:par>
    </p:tnLst>
    <p:bldLst>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8" grpId="0" animBg="1"/>
      <p:bldP spid="259"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77" name="Google Shape;277;p33"/>
          <p:cNvPicPr preferRelativeResize="0"/>
          <p:nvPr/>
        </p:nvPicPr>
        <p:blipFill>
          <a:blip r:embed="rId5">
            <a:alphaModFix/>
          </a:blip>
          <a:stretch>
            <a:fillRect/>
          </a:stretch>
        </p:blipFill>
        <p:spPr>
          <a:xfrm>
            <a:off x="0" y="0"/>
            <a:ext cx="9206352" cy="5143500"/>
          </a:xfrm>
          <a:prstGeom prst="rect">
            <a:avLst/>
          </a:prstGeom>
          <a:noFill/>
          <a:ln>
            <a:noFill/>
          </a:ln>
        </p:spPr>
      </p:pic>
      <p:pic>
        <p:nvPicPr>
          <p:cNvPr id="278" name="Google Shape;278;p33"/>
          <p:cNvPicPr preferRelativeResize="0"/>
          <p:nvPr/>
        </p:nvPicPr>
        <p:blipFill>
          <a:blip r:embed="rId6">
            <a:alphaModFix/>
          </a:blip>
          <a:stretch>
            <a:fillRect/>
          </a:stretch>
        </p:blipFill>
        <p:spPr>
          <a:xfrm>
            <a:off x="1743075" y="442900"/>
            <a:ext cx="5657850" cy="4257675"/>
          </a:xfrm>
          <a:prstGeom prst="rect">
            <a:avLst/>
          </a:prstGeom>
          <a:noFill/>
          <a:ln>
            <a:noFill/>
          </a:ln>
        </p:spPr>
      </p:pic>
      <p:sp>
        <p:nvSpPr>
          <p:cNvPr id="279" name="Google Shape;279;p33"/>
          <p:cNvSpPr/>
          <p:nvPr/>
        </p:nvSpPr>
        <p:spPr>
          <a:xfrm>
            <a:off x="5841213" y="2032625"/>
            <a:ext cx="273600" cy="124800"/>
          </a:xfrm>
          <a:prstGeom prst="lef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80;p33"/>
          <p:cNvSpPr/>
          <p:nvPr/>
        </p:nvSpPr>
        <p:spPr>
          <a:xfrm rot="5400000">
            <a:off x="5222350" y="1498675"/>
            <a:ext cx="124800" cy="197400"/>
          </a:xfrm>
          <a:prstGeom prst="up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3"/>
          <p:cNvSpPr/>
          <p:nvPr/>
        </p:nvSpPr>
        <p:spPr>
          <a:xfrm>
            <a:off x="4540775" y="1279600"/>
            <a:ext cx="124800" cy="197400"/>
          </a:xfrm>
          <a:prstGeom prst="up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3"/>
          <p:cNvSpPr/>
          <p:nvPr/>
        </p:nvSpPr>
        <p:spPr>
          <a:xfrm rot="5400000">
            <a:off x="5161100" y="783700"/>
            <a:ext cx="124800" cy="197400"/>
          </a:xfrm>
          <a:prstGeom prst="up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3"/>
          <p:cNvSpPr/>
          <p:nvPr/>
        </p:nvSpPr>
        <p:spPr>
          <a:xfrm>
            <a:off x="6163875" y="868750"/>
            <a:ext cx="653100" cy="283800"/>
          </a:xfrm>
          <a:prstGeom prst="curvedLeftArrow">
            <a:avLst>
              <a:gd name="adj1" fmla="val 25000"/>
              <a:gd name="adj2" fmla="val 50000"/>
              <a:gd name="adj3" fmla="val 25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3"/>
          <p:cNvSpPr/>
          <p:nvPr/>
        </p:nvSpPr>
        <p:spPr>
          <a:xfrm rot="-5400000">
            <a:off x="5222350" y="2473050"/>
            <a:ext cx="124800" cy="197400"/>
          </a:xfrm>
          <a:prstGeom prst="up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3"/>
          <p:cNvSpPr/>
          <p:nvPr/>
        </p:nvSpPr>
        <p:spPr>
          <a:xfrm rot="-5400000">
            <a:off x="6194025" y="2473050"/>
            <a:ext cx="124800" cy="197400"/>
          </a:xfrm>
          <a:prstGeom prst="up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3"/>
          <p:cNvSpPr/>
          <p:nvPr/>
        </p:nvSpPr>
        <p:spPr>
          <a:xfrm rot="10800000">
            <a:off x="3435950" y="1455475"/>
            <a:ext cx="603900" cy="283800"/>
          </a:xfrm>
          <a:prstGeom prst="leftRightUpArrow">
            <a:avLst>
              <a:gd name="adj1" fmla="val 25000"/>
              <a:gd name="adj2" fmla="val 25000"/>
              <a:gd name="adj3" fmla="val 25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3"/>
          <p:cNvSpPr/>
          <p:nvPr/>
        </p:nvSpPr>
        <p:spPr>
          <a:xfrm>
            <a:off x="3190050" y="1196325"/>
            <a:ext cx="124800" cy="197400"/>
          </a:xfrm>
          <a:prstGeom prst="up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3"/>
          <p:cNvSpPr/>
          <p:nvPr/>
        </p:nvSpPr>
        <p:spPr>
          <a:xfrm rot="-5400000">
            <a:off x="2987150" y="1419175"/>
            <a:ext cx="124800" cy="197400"/>
          </a:xfrm>
          <a:prstGeom prst="up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3"/>
          <p:cNvSpPr/>
          <p:nvPr/>
        </p:nvSpPr>
        <p:spPr>
          <a:xfrm rot="5400000">
            <a:off x="6410164" y="2001425"/>
            <a:ext cx="325200" cy="187200"/>
          </a:xfrm>
          <a:prstGeom prst="leftRightUpArrow">
            <a:avLst>
              <a:gd name="adj1" fmla="val 25000"/>
              <a:gd name="adj2" fmla="val 25000"/>
              <a:gd name="adj3" fmla="val 25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3"/>
          <p:cNvSpPr/>
          <p:nvPr/>
        </p:nvSpPr>
        <p:spPr>
          <a:xfrm>
            <a:off x="3532689" y="1932425"/>
            <a:ext cx="325200" cy="187200"/>
          </a:xfrm>
          <a:prstGeom prst="leftRightUpArrow">
            <a:avLst>
              <a:gd name="adj1" fmla="val 25000"/>
              <a:gd name="adj2" fmla="val 25000"/>
              <a:gd name="adj3" fmla="val 25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3"/>
          <p:cNvSpPr/>
          <p:nvPr/>
        </p:nvSpPr>
        <p:spPr>
          <a:xfrm rot="5400000">
            <a:off x="4409389" y="2478163"/>
            <a:ext cx="325200" cy="187200"/>
          </a:xfrm>
          <a:prstGeom prst="leftRightUpArrow">
            <a:avLst>
              <a:gd name="adj1" fmla="val 25000"/>
              <a:gd name="adj2" fmla="val 25000"/>
              <a:gd name="adj3" fmla="val 25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2" name="Google Shape;292;p33"/>
          <p:cNvPicPr preferRelativeResize="0"/>
          <p:nvPr/>
        </p:nvPicPr>
        <p:blipFill>
          <a:blip r:embed="rId7">
            <a:alphaModFix/>
          </a:blip>
          <a:stretch>
            <a:fillRect/>
          </a:stretch>
        </p:blipFill>
        <p:spPr>
          <a:xfrm>
            <a:off x="6666370" y="3830600"/>
            <a:ext cx="593100" cy="571357"/>
          </a:xfrm>
          <a:prstGeom prst="rect">
            <a:avLst/>
          </a:prstGeom>
          <a:noFill/>
          <a:ln>
            <a:noFill/>
          </a:ln>
        </p:spPr>
      </p:pic>
      <p:sp>
        <p:nvSpPr>
          <p:cNvPr id="293" name="Google Shape;293;p33"/>
          <p:cNvSpPr txBox="1"/>
          <p:nvPr/>
        </p:nvSpPr>
        <p:spPr>
          <a:xfrm>
            <a:off x="6826125" y="4287425"/>
            <a:ext cx="273600" cy="36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U</a:t>
            </a:r>
            <a:endParaRPr sz="1200"/>
          </a:p>
        </p:txBody>
      </p:sp>
      <p:sp>
        <p:nvSpPr>
          <p:cNvPr id="294" name="Google Shape;294;p33"/>
          <p:cNvSpPr/>
          <p:nvPr/>
        </p:nvSpPr>
        <p:spPr>
          <a:xfrm rot="5400000">
            <a:off x="4359013" y="2930100"/>
            <a:ext cx="273600" cy="124800"/>
          </a:xfrm>
          <a:prstGeom prst="lef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95" name="Google Shape;295;p33"/>
          <p:cNvSpPr/>
          <p:nvPr/>
        </p:nvSpPr>
        <p:spPr>
          <a:xfrm rot="5400000">
            <a:off x="4317350" y="3535588"/>
            <a:ext cx="273600" cy="124800"/>
          </a:xfrm>
          <a:prstGeom prst="lef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96" name="Google Shape;296;p33"/>
          <p:cNvSpPr/>
          <p:nvPr/>
        </p:nvSpPr>
        <p:spPr>
          <a:xfrm rot="5400000">
            <a:off x="4317338" y="4141100"/>
            <a:ext cx="273600" cy="124800"/>
          </a:xfrm>
          <a:prstGeom prst="lef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97" name="Google Shape;297;p33"/>
          <p:cNvSpPr/>
          <p:nvPr/>
        </p:nvSpPr>
        <p:spPr>
          <a:xfrm rot="5400000">
            <a:off x="4542463" y="4141100"/>
            <a:ext cx="273600" cy="124800"/>
          </a:xfrm>
          <a:prstGeom prst="lef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98" name="Google Shape;298;p33"/>
          <p:cNvSpPr/>
          <p:nvPr/>
        </p:nvSpPr>
        <p:spPr>
          <a:xfrm rot="5400000">
            <a:off x="4542463" y="3535600"/>
            <a:ext cx="273600" cy="124800"/>
          </a:xfrm>
          <a:prstGeom prst="lef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99" name="Google Shape;299;p33"/>
          <p:cNvSpPr/>
          <p:nvPr/>
        </p:nvSpPr>
        <p:spPr>
          <a:xfrm rot="5400000">
            <a:off x="4542463" y="3009350"/>
            <a:ext cx="273600" cy="124800"/>
          </a:xfrm>
          <a:prstGeom prst="lef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0" name="Google Shape;300;p33"/>
          <p:cNvSpPr/>
          <p:nvPr/>
        </p:nvSpPr>
        <p:spPr>
          <a:xfrm>
            <a:off x="3153750" y="2634150"/>
            <a:ext cx="197400" cy="283800"/>
          </a:xfrm>
          <a:prstGeom prst="up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rot="5400000">
            <a:off x="3274850" y="1996313"/>
            <a:ext cx="124800" cy="197400"/>
          </a:xfrm>
          <a:prstGeom prst="up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3"/>
          <p:cNvSpPr/>
          <p:nvPr/>
        </p:nvSpPr>
        <p:spPr>
          <a:xfrm rot="5400000">
            <a:off x="2751638" y="1813675"/>
            <a:ext cx="273600" cy="124800"/>
          </a:xfrm>
          <a:prstGeom prst="lef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3" name="Google Shape;303;p33"/>
          <p:cNvSpPr/>
          <p:nvPr/>
        </p:nvSpPr>
        <p:spPr>
          <a:xfrm rot="-5400000">
            <a:off x="2980700" y="2083325"/>
            <a:ext cx="124800" cy="197400"/>
          </a:xfrm>
          <a:prstGeom prst="up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3"/>
          <p:cNvSpPr/>
          <p:nvPr/>
        </p:nvSpPr>
        <p:spPr>
          <a:xfrm rot="5400000">
            <a:off x="6194025" y="1543975"/>
            <a:ext cx="124800" cy="197400"/>
          </a:xfrm>
          <a:prstGeom prst="up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slide 21">
            <a:hlinkClick r:id="" action="ppaction://media"/>
            <a:extLst>
              <a:ext uri="{FF2B5EF4-FFF2-40B4-BE49-F238E27FC236}">
                <a16:creationId xmlns:a16="http://schemas.microsoft.com/office/drawing/2014/main" id="{6C88115F-9CCE-4D49-A33F-D549EAECCB2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2312" y="4532332"/>
            <a:ext cx="395125" cy="395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1000"/>
                                        <p:tgtEl>
                                          <p:spTgt spid="30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03"/>
                                        </p:tgtEl>
                                        <p:attrNameLst>
                                          <p:attrName>style.visibility</p:attrName>
                                        </p:attrNameLst>
                                      </p:cBhvr>
                                      <p:to>
                                        <p:strVal val="visible"/>
                                      </p:to>
                                    </p:set>
                                    <p:animEffect transition="in" filter="fade">
                                      <p:cBhvr>
                                        <p:cTn id="11" dur="1000"/>
                                        <p:tgtEl>
                                          <p:spTgt spid="303"/>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02"/>
                                        </p:tgtEl>
                                        <p:attrNameLst>
                                          <p:attrName>style.visibility</p:attrName>
                                        </p:attrNameLst>
                                      </p:cBhvr>
                                      <p:to>
                                        <p:strVal val="visible"/>
                                      </p:to>
                                    </p:set>
                                    <p:animEffect transition="in" filter="fade">
                                      <p:cBhvr>
                                        <p:cTn id="15" dur="1000"/>
                                        <p:tgtEl>
                                          <p:spTgt spid="302"/>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90"/>
                                        </p:tgtEl>
                                        <p:attrNameLst>
                                          <p:attrName>style.visibility</p:attrName>
                                        </p:attrNameLst>
                                      </p:cBhvr>
                                      <p:to>
                                        <p:strVal val="visible"/>
                                      </p:to>
                                    </p:set>
                                    <p:animEffect transition="in" filter="fade">
                                      <p:cBhvr>
                                        <p:cTn id="19" dur="1000"/>
                                        <p:tgtEl>
                                          <p:spTgt spid="290"/>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286"/>
                                        </p:tgtEl>
                                        <p:attrNameLst>
                                          <p:attrName>style.visibility</p:attrName>
                                        </p:attrNameLst>
                                      </p:cBhvr>
                                      <p:to>
                                        <p:strVal val="visible"/>
                                      </p:to>
                                    </p:set>
                                    <p:animEffect transition="in" filter="fade">
                                      <p:cBhvr>
                                        <p:cTn id="23" dur="1000"/>
                                        <p:tgtEl>
                                          <p:spTgt spid="286"/>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288"/>
                                        </p:tgtEl>
                                        <p:attrNameLst>
                                          <p:attrName>style.visibility</p:attrName>
                                        </p:attrNameLst>
                                      </p:cBhvr>
                                      <p:to>
                                        <p:strVal val="visible"/>
                                      </p:to>
                                    </p:set>
                                    <p:animEffect transition="in" filter="fade">
                                      <p:cBhvr>
                                        <p:cTn id="27" dur="1000"/>
                                        <p:tgtEl>
                                          <p:spTgt spid="288"/>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287"/>
                                        </p:tgtEl>
                                        <p:attrNameLst>
                                          <p:attrName>style.visibility</p:attrName>
                                        </p:attrNameLst>
                                      </p:cBhvr>
                                      <p:to>
                                        <p:strVal val="visible"/>
                                      </p:to>
                                    </p:set>
                                    <p:animEffect transition="in" filter="fade">
                                      <p:cBhvr>
                                        <p:cTn id="31" dur="1000"/>
                                        <p:tgtEl>
                                          <p:spTgt spid="287"/>
                                        </p:tgtEl>
                                      </p:cBhvr>
                                    </p:animEffect>
                                  </p:child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281"/>
                                        </p:tgtEl>
                                        <p:attrNameLst>
                                          <p:attrName>style.visibility</p:attrName>
                                        </p:attrNameLst>
                                      </p:cBhvr>
                                      <p:to>
                                        <p:strVal val="visible"/>
                                      </p:to>
                                    </p:set>
                                    <p:animEffect transition="in" filter="fade">
                                      <p:cBhvr>
                                        <p:cTn id="35" dur="1000"/>
                                        <p:tgtEl>
                                          <p:spTgt spid="281"/>
                                        </p:tgtEl>
                                      </p:cBhvr>
                                    </p:animEffect>
                                  </p:childTnLst>
                                </p:cTn>
                              </p:par>
                            </p:childTnLst>
                          </p:cTn>
                        </p:par>
                        <p:par>
                          <p:cTn id="36" fill="hold">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282"/>
                                        </p:tgtEl>
                                        <p:attrNameLst>
                                          <p:attrName>style.visibility</p:attrName>
                                        </p:attrNameLst>
                                      </p:cBhvr>
                                      <p:to>
                                        <p:strVal val="visible"/>
                                      </p:to>
                                    </p:set>
                                    <p:animEffect transition="in" filter="fade">
                                      <p:cBhvr>
                                        <p:cTn id="39" dur="1000"/>
                                        <p:tgtEl>
                                          <p:spTgt spid="282"/>
                                        </p:tgtEl>
                                      </p:cBhvr>
                                    </p:animEffect>
                                  </p:childTnLst>
                                </p:cTn>
                              </p:par>
                            </p:childTnLst>
                          </p:cTn>
                        </p:par>
                        <p:par>
                          <p:cTn id="40" fill="hold">
                            <p:stCondLst>
                              <p:cond delay="9000"/>
                            </p:stCondLst>
                            <p:childTnLst>
                              <p:par>
                                <p:cTn id="41" presetID="10" presetClass="entr" presetSubtype="0" fill="hold" grpId="0" nodeType="afterEffect">
                                  <p:stCondLst>
                                    <p:cond delay="0"/>
                                  </p:stCondLst>
                                  <p:childTnLst>
                                    <p:set>
                                      <p:cBhvr>
                                        <p:cTn id="42" dur="1" fill="hold">
                                          <p:stCondLst>
                                            <p:cond delay="0"/>
                                          </p:stCondLst>
                                        </p:cTn>
                                        <p:tgtEl>
                                          <p:spTgt spid="283"/>
                                        </p:tgtEl>
                                        <p:attrNameLst>
                                          <p:attrName>style.visibility</p:attrName>
                                        </p:attrNameLst>
                                      </p:cBhvr>
                                      <p:to>
                                        <p:strVal val="visible"/>
                                      </p:to>
                                    </p:set>
                                    <p:animEffect transition="in" filter="fade">
                                      <p:cBhvr>
                                        <p:cTn id="43" dur="1000"/>
                                        <p:tgtEl>
                                          <p:spTgt spid="283"/>
                                        </p:tgtEl>
                                      </p:cBhvr>
                                    </p:animEffect>
                                  </p:childTnLst>
                                </p:cTn>
                              </p:par>
                            </p:childTnLst>
                          </p:cTn>
                        </p:par>
                        <p:par>
                          <p:cTn id="44" fill="hold">
                            <p:stCondLst>
                              <p:cond delay="10000"/>
                            </p:stCondLst>
                            <p:childTnLst>
                              <p:par>
                                <p:cTn id="45" presetID="10" presetClass="entr" presetSubtype="0" fill="hold" grpId="0" nodeType="afterEffect">
                                  <p:stCondLst>
                                    <p:cond delay="0"/>
                                  </p:stCondLst>
                                  <p:childTnLst>
                                    <p:set>
                                      <p:cBhvr>
                                        <p:cTn id="46" dur="1" fill="hold">
                                          <p:stCondLst>
                                            <p:cond delay="0"/>
                                          </p:stCondLst>
                                        </p:cTn>
                                        <p:tgtEl>
                                          <p:spTgt spid="291"/>
                                        </p:tgtEl>
                                        <p:attrNameLst>
                                          <p:attrName>style.visibility</p:attrName>
                                        </p:attrNameLst>
                                      </p:cBhvr>
                                      <p:to>
                                        <p:strVal val="visible"/>
                                      </p:to>
                                    </p:set>
                                    <p:animEffect transition="in" filter="fade">
                                      <p:cBhvr>
                                        <p:cTn id="47" dur="1000"/>
                                        <p:tgtEl>
                                          <p:spTgt spid="291"/>
                                        </p:tgtEl>
                                      </p:cBhvr>
                                    </p:animEffect>
                                  </p:childTnLst>
                                </p:cTn>
                              </p:par>
                            </p:childTnLst>
                          </p:cTn>
                        </p:par>
                        <p:par>
                          <p:cTn id="48" fill="hold">
                            <p:stCondLst>
                              <p:cond delay="11000"/>
                            </p:stCondLst>
                            <p:childTnLst>
                              <p:par>
                                <p:cTn id="49" presetID="10" presetClass="entr" presetSubtype="0" fill="hold" grpId="0" nodeType="afterEffect">
                                  <p:stCondLst>
                                    <p:cond delay="0"/>
                                  </p:stCondLst>
                                  <p:childTnLst>
                                    <p:set>
                                      <p:cBhvr>
                                        <p:cTn id="50" dur="1" fill="hold">
                                          <p:stCondLst>
                                            <p:cond delay="0"/>
                                          </p:stCondLst>
                                        </p:cTn>
                                        <p:tgtEl>
                                          <p:spTgt spid="294"/>
                                        </p:tgtEl>
                                        <p:attrNameLst>
                                          <p:attrName>style.visibility</p:attrName>
                                        </p:attrNameLst>
                                      </p:cBhvr>
                                      <p:to>
                                        <p:strVal val="visible"/>
                                      </p:to>
                                    </p:set>
                                    <p:animEffect transition="in" filter="fade">
                                      <p:cBhvr>
                                        <p:cTn id="51" dur="1000"/>
                                        <p:tgtEl>
                                          <p:spTgt spid="294"/>
                                        </p:tgtEl>
                                      </p:cBhvr>
                                    </p:animEffect>
                                  </p:childTnLst>
                                </p:cTn>
                              </p:par>
                            </p:childTnLst>
                          </p:cTn>
                        </p:par>
                        <p:par>
                          <p:cTn id="52" fill="hold">
                            <p:stCondLst>
                              <p:cond delay="12000"/>
                            </p:stCondLst>
                            <p:childTnLst>
                              <p:par>
                                <p:cTn id="53" presetID="10" presetClass="entr" presetSubtype="0" fill="hold" grpId="0" nodeType="afterEffect">
                                  <p:stCondLst>
                                    <p:cond delay="0"/>
                                  </p:stCondLst>
                                  <p:childTnLst>
                                    <p:set>
                                      <p:cBhvr>
                                        <p:cTn id="54" dur="1" fill="hold">
                                          <p:stCondLst>
                                            <p:cond delay="0"/>
                                          </p:stCondLst>
                                        </p:cTn>
                                        <p:tgtEl>
                                          <p:spTgt spid="295"/>
                                        </p:tgtEl>
                                        <p:attrNameLst>
                                          <p:attrName>style.visibility</p:attrName>
                                        </p:attrNameLst>
                                      </p:cBhvr>
                                      <p:to>
                                        <p:strVal val="visible"/>
                                      </p:to>
                                    </p:set>
                                    <p:animEffect transition="in" filter="fade">
                                      <p:cBhvr>
                                        <p:cTn id="55" dur="1000"/>
                                        <p:tgtEl>
                                          <p:spTgt spid="295"/>
                                        </p:tgtEl>
                                      </p:cBhvr>
                                    </p:animEffect>
                                  </p:childTnLst>
                                </p:cTn>
                              </p:par>
                            </p:childTnLst>
                          </p:cTn>
                        </p:par>
                        <p:par>
                          <p:cTn id="56" fill="hold">
                            <p:stCondLst>
                              <p:cond delay="13000"/>
                            </p:stCondLst>
                            <p:childTnLst>
                              <p:par>
                                <p:cTn id="57" presetID="10" presetClass="entr" presetSubtype="0" fill="hold" grpId="0" nodeType="afterEffect">
                                  <p:stCondLst>
                                    <p:cond delay="0"/>
                                  </p:stCondLst>
                                  <p:childTnLst>
                                    <p:set>
                                      <p:cBhvr>
                                        <p:cTn id="58" dur="1" fill="hold">
                                          <p:stCondLst>
                                            <p:cond delay="0"/>
                                          </p:stCondLst>
                                        </p:cTn>
                                        <p:tgtEl>
                                          <p:spTgt spid="296"/>
                                        </p:tgtEl>
                                        <p:attrNameLst>
                                          <p:attrName>style.visibility</p:attrName>
                                        </p:attrNameLst>
                                      </p:cBhvr>
                                      <p:to>
                                        <p:strVal val="visible"/>
                                      </p:to>
                                    </p:set>
                                    <p:animEffect transition="in" filter="fade">
                                      <p:cBhvr>
                                        <p:cTn id="59" dur="1000"/>
                                        <p:tgtEl>
                                          <p:spTgt spid="296"/>
                                        </p:tgtEl>
                                      </p:cBhvr>
                                    </p:animEffect>
                                  </p:childTnLst>
                                </p:cTn>
                              </p:par>
                            </p:childTnLst>
                          </p:cTn>
                        </p:par>
                        <p:par>
                          <p:cTn id="60" fill="hold">
                            <p:stCondLst>
                              <p:cond delay="14000"/>
                            </p:stCondLst>
                            <p:childTnLst>
                              <p:par>
                                <p:cTn id="61" presetID="10" presetClass="entr" presetSubtype="0" fill="hold" grpId="0" nodeType="afterEffect">
                                  <p:stCondLst>
                                    <p:cond delay="0"/>
                                  </p:stCondLst>
                                  <p:childTnLst>
                                    <p:set>
                                      <p:cBhvr>
                                        <p:cTn id="62" dur="1" fill="hold">
                                          <p:stCondLst>
                                            <p:cond delay="0"/>
                                          </p:stCondLst>
                                        </p:cTn>
                                        <p:tgtEl>
                                          <p:spTgt spid="297"/>
                                        </p:tgtEl>
                                        <p:attrNameLst>
                                          <p:attrName>style.visibility</p:attrName>
                                        </p:attrNameLst>
                                      </p:cBhvr>
                                      <p:to>
                                        <p:strVal val="visible"/>
                                      </p:to>
                                    </p:set>
                                    <p:animEffect transition="in" filter="fade">
                                      <p:cBhvr>
                                        <p:cTn id="63" dur="1000"/>
                                        <p:tgtEl>
                                          <p:spTgt spid="297"/>
                                        </p:tgtEl>
                                      </p:cBhvr>
                                    </p:animEffect>
                                  </p:childTnLst>
                                </p:cTn>
                              </p:par>
                            </p:childTnLst>
                          </p:cTn>
                        </p:par>
                        <p:par>
                          <p:cTn id="64" fill="hold">
                            <p:stCondLst>
                              <p:cond delay="15000"/>
                            </p:stCondLst>
                            <p:childTnLst>
                              <p:par>
                                <p:cTn id="65" presetID="10" presetClass="entr" presetSubtype="0" fill="hold" grpId="0" nodeType="afterEffect">
                                  <p:stCondLst>
                                    <p:cond delay="0"/>
                                  </p:stCondLst>
                                  <p:childTnLst>
                                    <p:set>
                                      <p:cBhvr>
                                        <p:cTn id="66" dur="1" fill="hold">
                                          <p:stCondLst>
                                            <p:cond delay="0"/>
                                          </p:stCondLst>
                                        </p:cTn>
                                        <p:tgtEl>
                                          <p:spTgt spid="298"/>
                                        </p:tgtEl>
                                        <p:attrNameLst>
                                          <p:attrName>style.visibility</p:attrName>
                                        </p:attrNameLst>
                                      </p:cBhvr>
                                      <p:to>
                                        <p:strVal val="visible"/>
                                      </p:to>
                                    </p:set>
                                    <p:animEffect transition="in" filter="fade">
                                      <p:cBhvr>
                                        <p:cTn id="67" dur="1000"/>
                                        <p:tgtEl>
                                          <p:spTgt spid="298"/>
                                        </p:tgtEl>
                                      </p:cBhvr>
                                    </p:animEffect>
                                  </p:childTnLst>
                                </p:cTn>
                              </p:par>
                            </p:childTnLst>
                          </p:cTn>
                        </p:par>
                        <p:par>
                          <p:cTn id="68" fill="hold">
                            <p:stCondLst>
                              <p:cond delay="16000"/>
                            </p:stCondLst>
                            <p:childTnLst>
                              <p:par>
                                <p:cTn id="69" presetID="10" presetClass="entr" presetSubtype="0" fill="hold" grpId="0" nodeType="afterEffect">
                                  <p:stCondLst>
                                    <p:cond delay="0"/>
                                  </p:stCondLst>
                                  <p:childTnLst>
                                    <p:set>
                                      <p:cBhvr>
                                        <p:cTn id="70" dur="1" fill="hold">
                                          <p:stCondLst>
                                            <p:cond delay="0"/>
                                          </p:stCondLst>
                                        </p:cTn>
                                        <p:tgtEl>
                                          <p:spTgt spid="299"/>
                                        </p:tgtEl>
                                        <p:attrNameLst>
                                          <p:attrName>style.visibility</p:attrName>
                                        </p:attrNameLst>
                                      </p:cBhvr>
                                      <p:to>
                                        <p:strVal val="visible"/>
                                      </p:to>
                                    </p:set>
                                    <p:animEffect transition="in" filter="fade">
                                      <p:cBhvr>
                                        <p:cTn id="71" dur="1000"/>
                                        <p:tgtEl>
                                          <p:spTgt spid="299"/>
                                        </p:tgtEl>
                                      </p:cBhvr>
                                    </p:animEffect>
                                  </p:childTnLst>
                                </p:cTn>
                              </p:par>
                            </p:childTnLst>
                          </p:cTn>
                        </p:par>
                        <p:par>
                          <p:cTn id="72" fill="hold">
                            <p:stCondLst>
                              <p:cond delay="17000"/>
                            </p:stCondLst>
                            <p:childTnLst>
                              <p:par>
                                <p:cTn id="73" presetID="10" presetClass="entr" presetSubtype="0" fill="hold" grpId="0" nodeType="afterEffect">
                                  <p:stCondLst>
                                    <p:cond delay="0"/>
                                  </p:stCondLst>
                                  <p:childTnLst>
                                    <p:set>
                                      <p:cBhvr>
                                        <p:cTn id="74" dur="1" fill="hold">
                                          <p:stCondLst>
                                            <p:cond delay="0"/>
                                          </p:stCondLst>
                                        </p:cTn>
                                        <p:tgtEl>
                                          <p:spTgt spid="280"/>
                                        </p:tgtEl>
                                        <p:attrNameLst>
                                          <p:attrName>style.visibility</p:attrName>
                                        </p:attrNameLst>
                                      </p:cBhvr>
                                      <p:to>
                                        <p:strVal val="visible"/>
                                      </p:to>
                                    </p:set>
                                    <p:animEffect transition="in" filter="fade">
                                      <p:cBhvr>
                                        <p:cTn id="75" dur="1000"/>
                                        <p:tgtEl>
                                          <p:spTgt spid="280"/>
                                        </p:tgtEl>
                                      </p:cBhvr>
                                    </p:animEffect>
                                  </p:childTnLst>
                                </p:cTn>
                              </p:par>
                            </p:childTnLst>
                          </p:cTn>
                        </p:par>
                        <p:par>
                          <p:cTn id="76" fill="hold">
                            <p:stCondLst>
                              <p:cond delay="18000"/>
                            </p:stCondLst>
                            <p:childTnLst>
                              <p:par>
                                <p:cTn id="77" presetID="10" presetClass="entr" presetSubtype="0" fill="hold" grpId="0" nodeType="afterEffect">
                                  <p:stCondLst>
                                    <p:cond delay="0"/>
                                  </p:stCondLst>
                                  <p:childTnLst>
                                    <p:set>
                                      <p:cBhvr>
                                        <p:cTn id="78" dur="1" fill="hold">
                                          <p:stCondLst>
                                            <p:cond delay="0"/>
                                          </p:stCondLst>
                                        </p:cTn>
                                        <p:tgtEl>
                                          <p:spTgt spid="304"/>
                                        </p:tgtEl>
                                        <p:attrNameLst>
                                          <p:attrName>style.visibility</p:attrName>
                                        </p:attrNameLst>
                                      </p:cBhvr>
                                      <p:to>
                                        <p:strVal val="visible"/>
                                      </p:to>
                                    </p:set>
                                    <p:animEffect transition="in" filter="fade">
                                      <p:cBhvr>
                                        <p:cTn id="79" dur="1000"/>
                                        <p:tgtEl>
                                          <p:spTgt spid="304"/>
                                        </p:tgtEl>
                                      </p:cBhvr>
                                    </p:animEffect>
                                  </p:childTnLst>
                                </p:cTn>
                              </p:par>
                            </p:childTnLst>
                          </p:cTn>
                        </p:par>
                        <p:par>
                          <p:cTn id="80" fill="hold">
                            <p:stCondLst>
                              <p:cond delay="19000"/>
                            </p:stCondLst>
                            <p:childTnLst>
                              <p:par>
                                <p:cTn id="81" presetID="10" presetClass="entr" presetSubtype="0" fill="hold" grpId="0" nodeType="afterEffect">
                                  <p:stCondLst>
                                    <p:cond delay="0"/>
                                  </p:stCondLst>
                                  <p:childTnLst>
                                    <p:set>
                                      <p:cBhvr>
                                        <p:cTn id="82" dur="1" fill="hold">
                                          <p:stCondLst>
                                            <p:cond delay="0"/>
                                          </p:stCondLst>
                                        </p:cTn>
                                        <p:tgtEl>
                                          <p:spTgt spid="289"/>
                                        </p:tgtEl>
                                        <p:attrNameLst>
                                          <p:attrName>style.visibility</p:attrName>
                                        </p:attrNameLst>
                                      </p:cBhvr>
                                      <p:to>
                                        <p:strVal val="visible"/>
                                      </p:to>
                                    </p:set>
                                    <p:animEffect transition="in" filter="fade">
                                      <p:cBhvr>
                                        <p:cTn id="83" dur="1000"/>
                                        <p:tgtEl>
                                          <p:spTgt spid="289"/>
                                        </p:tgtEl>
                                      </p:cBhvr>
                                    </p:animEffect>
                                  </p:childTnLst>
                                </p:cTn>
                              </p:par>
                            </p:childTnLst>
                          </p:cTn>
                        </p:par>
                        <p:par>
                          <p:cTn id="84" fill="hold">
                            <p:stCondLst>
                              <p:cond delay="20000"/>
                            </p:stCondLst>
                            <p:childTnLst>
                              <p:par>
                                <p:cTn id="85" presetID="10" presetClass="entr" presetSubtype="0" fill="hold" grpId="0" nodeType="afterEffect">
                                  <p:stCondLst>
                                    <p:cond delay="0"/>
                                  </p:stCondLst>
                                  <p:childTnLst>
                                    <p:set>
                                      <p:cBhvr>
                                        <p:cTn id="86" dur="1" fill="hold">
                                          <p:stCondLst>
                                            <p:cond delay="0"/>
                                          </p:stCondLst>
                                        </p:cTn>
                                        <p:tgtEl>
                                          <p:spTgt spid="285"/>
                                        </p:tgtEl>
                                        <p:attrNameLst>
                                          <p:attrName>style.visibility</p:attrName>
                                        </p:attrNameLst>
                                      </p:cBhvr>
                                      <p:to>
                                        <p:strVal val="visible"/>
                                      </p:to>
                                    </p:set>
                                    <p:animEffect transition="in" filter="fade">
                                      <p:cBhvr>
                                        <p:cTn id="87" dur="1000"/>
                                        <p:tgtEl>
                                          <p:spTgt spid="285"/>
                                        </p:tgtEl>
                                      </p:cBhvr>
                                    </p:animEffect>
                                  </p:childTnLst>
                                </p:cTn>
                              </p:par>
                            </p:childTnLst>
                          </p:cTn>
                        </p:par>
                        <p:par>
                          <p:cTn id="88" fill="hold">
                            <p:stCondLst>
                              <p:cond delay="21000"/>
                            </p:stCondLst>
                            <p:childTnLst>
                              <p:par>
                                <p:cTn id="89" presetID="10" presetClass="entr" presetSubtype="0" fill="hold" grpId="0" nodeType="afterEffect">
                                  <p:stCondLst>
                                    <p:cond delay="0"/>
                                  </p:stCondLst>
                                  <p:childTnLst>
                                    <p:set>
                                      <p:cBhvr>
                                        <p:cTn id="90" dur="1" fill="hold">
                                          <p:stCondLst>
                                            <p:cond delay="0"/>
                                          </p:stCondLst>
                                        </p:cTn>
                                        <p:tgtEl>
                                          <p:spTgt spid="284"/>
                                        </p:tgtEl>
                                        <p:attrNameLst>
                                          <p:attrName>style.visibility</p:attrName>
                                        </p:attrNameLst>
                                      </p:cBhvr>
                                      <p:to>
                                        <p:strVal val="visible"/>
                                      </p:to>
                                    </p:set>
                                    <p:animEffect transition="in" filter="fade">
                                      <p:cBhvr>
                                        <p:cTn id="91" dur="1000"/>
                                        <p:tgtEl>
                                          <p:spTgt spid="284"/>
                                        </p:tgtEl>
                                      </p:cBhvr>
                                    </p:animEffect>
                                  </p:childTnLst>
                                </p:cTn>
                              </p:par>
                            </p:childTnLst>
                          </p:cTn>
                        </p:par>
                        <p:par>
                          <p:cTn id="92" fill="hold">
                            <p:stCondLst>
                              <p:cond delay="22000"/>
                            </p:stCondLst>
                            <p:childTnLst>
                              <p:par>
                                <p:cTn id="93" presetID="10" presetClass="entr" presetSubtype="0" fill="hold" grpId="0" nodeType="afterEffect">
                                  <p:stCondLst>
                                    <p:cond delay="0"/>
                                  </p:stCondLst>
                                  <p:childTnLst>
                                    <p:set>
                                      <p:cBhvr>
                                        <p:cTn id="94" dur="1" fill="hold">
                                          <p:stCondLst>
                                            <p:cond delay="0"/>
                                          </p:stCondLst>
                                        </p:cTn>
                                        <p:tgtEl>
                                          <p:spTgt spid="279"/>
                                        </p:tgtEl>
                                        <p:attrNameLst>
                                          <p:attrName>style.visibility</p:attrName>
                                        </p:attrNameLst>
                                      </p:cBhvr>
                                      <p:to>
                                        <p:strVal val="visible"/>
                                      </p:to>
                                    </p:set>
                                    <p:animEffect transition="in" filter="fade">
                                      <p:cBhvr>
                                        <p:cTn id="95" dur="1000"/>
                                        <p:tgtEl>
                                          <p:spTgt spid="279"/>
                                        </p:tgtEl>
                                      </p:cBhvr>
                                    </p:animEffect>
                                  </p:childTnLst>
                                </p:cTn>
                              </p:par>
                            </p:childTnLst>
                          </p:cTn>
                        </p:par>
                      </p:childTnLst>
                    </p:cTn>
                  </p:par>
                  <p:par>
                    <p:cTn id="96" fill="hold">
                      <p:stCondLst>
                        <p:cond delay="indefinite"/>
                      </p:stCondLst>
                      <p:childTnLst>
                        <p:par>
                          <p:cTn id="97" fill="hold">
                            <p:stCondLst>
                              <p:cond delay="0"/>
                            </p:stCondLst>
                            <p:childTnLst>
                              <p:par>
                                <p:cTn id="98" presetID="1" presetClass="mediacall" presetSubtype="0" fill="hold" nodeType="clickEffect">
                                  <p:stCondLst>
                                    <p:cond delay="0"/>
                                  </p:stCondLst>
                                  <p:childTnLst>
                                    <p:cmd type="call" cmd="playFrom(0.0)">
                                      <p:cBhvr>
                                        <p:cTn id="99" dur="364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0" fill="hold" display="0">
                  <p:stCondLst>
                    <p:cond delay="indefinite"/>
                  </p:stCondLst>
                  <p:endCondLst>
                    <p:cond evt="onStopAudio" delay="0">
                      <p:tgtEl>
                        <p:sldTgt/>
                      </p:tgtEl>
                    </p:cond>
                  </p:endCondLst>
                </p:cTn>
                <p:tgtEl>
                  <p:spTgt spid="2"/>
                </p:tgtEl>
              </p:cMediaNode>
            </p:audio>
          </p:childTnLst>
        </p:cTn>
      </p:par>
    </p:tnLst>
    <p:bldLst>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4" grpId="0" animBg="1"/>
      <p:bldP spid="295" grpId="0" animBg="1"/>
      <p:bldP spid="296" grpId="0" animBg="1"/>
      <p:bldP spid="297" grpId="0" animBg="1"/>
      <p:bldP spid="298" grpId="0" animBg="1"/>
      <p:bldP spid="299" grpId="0" animBg="1"/>
      <p:bldP spid="300" grpId="0" animBg="1"/>
      <p:bldP spid="302" grpId="0" animBg="1"/>
      <p:bldP spid="303" grpId="0" animBg="1"/>
      <p:bldP spid="30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0" y="9632"/>
            <a:ext cx="9143999" cy="5124235"/>
          </a:xfrm>
          <a:prstGeom prst="rect">
            <a:avLst/>
          </a:prstGeom>
          <a:noFill/>
          <a:ln>
            <a:noFill/>
          </a:ln>
        </p:spPr>
      </p:pic>
      <p:sp>
        <p:nvSpPr>
          <p:cNvPr id="62" name="Google Shape;62;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a:solidFill>
                  <a:srgbClr val="FFFFFF"/>
                </a:solidFill>
              </a:rPr>
              <a:t>LOKASI</a:t>
            </a:r>
            <a:endParaRPr b="1">
              <a:solidFill>
                <a:srgbClr val="FFFFFF"/>
              </a:solidFill>
            </a:endParaRPr>
          </a:p>
        </p:txBody>
      </p:sp>
      <p:sp>
        <p:nvSpPr>
          <p:cNvPr id="63" name="Google Shape;63;p14"/>
          <p:cNvSpPr txBox="1"/>
          <p:nvPr/>
        </p:nvSpPr>
        <p:spPr>
          <a:xfrm>
            <a:off x="1774800" y="2797175"/>
            <a:ext cx="5594400" cy="160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rPr>
              <a:t>Höschgasse 8, 8008 Zürich, Switzerland</a:t>
            </a:r>
            <a:endParaRPr sz="2400">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11" name="Google Shape;311;p34"/>
          <p:cNvPicPr preferRelativeResize="0"/>
          <p:nvPr/>
        </p:nvPicPr>
        <p:blipFill>
          <a:blip r:embed="rId5">
            <a:alphaModFix/>
          </a:blip>
          <a:stretch>
            <a:fillRect/>
          </a:stretch>
        </p:blipFill>
        <p:spPr>
          <a:xfrm>
            <a:off x="0" y="0"/>
            <a:ext cx="9206352" cy="5143500"/>
          </a:xfrm>
          <a:prstGeom prst="rect">
            <a:avLst/>
          </a:prstGeom>
          <a:noFill/>
          <a:ln>
            <a:noFill/>
          </a:ln>
        </p:spPr>
      </p:pic>
      <p:pic>
        <p:nvPicPr>
          <p:cNvPr id="312" name="Google Shape;312;p34"/>
          <p:cNvPicPr preferRelativeResize="0"/>
          <p:nvPr/>
        </p:nvPicPr>
        <p:blipFill>
          <a:blip r:embed="rId6">
            <a:alphaModFix/>
          </a:blip>
          <a:stretch>
            <a:fillRect/>
          </a:stretch>
        </p:blipFill>
        <p:spPr>
          <a:xfrm>
            <a:off x="1957388" y="647700"/>
            <a:ext cx="5534025" cy="4152900"/>
          </a:xfrm>
          <a:prstGeom prst="rect">
            <a:avLst/>
          </a:prstGeom>
          <a:noFill/>
          <a:ln>
            <a:noFill/>
          </a:ln>
        </p:spPr>
      </p:pic>
      <p:sp>
        <p:nvSpPr>
          <p:cNvPr id="313" name="Google Shape;313;p34"/>
          <p:cNvSpPr/>
          <p:nvPr/>
        </p:nvSpPr>
        <p:spPr>
          <a:xfrm>
            <a:off x="5951963" y="2255200"/>
            <a:ext cx="273600" cy="124800"/>
          </a:xfrm>
          <a:prstGeom prst="lef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4"/>
          <p:cNvSpPr/>
          <p:nvPr/>
        </p:nvSpPr>
        <p:spPr>
          <a:xfrm rot="-5400000">
            <a:off x="6026375" y="1814475"/>
            <a:ext cx="124800" cy="197400"/>
          </a:xfrm>
          <a:prstGeom prst="up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4"/>
          <p:cNvSpPr/>
          <p:nvPr/>
        </p:nvSpPr>
        <p:spPr>
          <a:xfrm rot="-5400000">
            <a:off x="5357300" y="1814475"/>
            <a:ext cx="124800" cy="197400"/>
          </a:xfrm>
          <a:prstGeom prst="up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4"/>
          <p:cNvSpPr/>
          <p:nvPr/>
        </p:nvSpPr>
        <p:spPr>
          <a:xfrm rot="-5400000">
            <a:off x="5357300" y="2213675"/>
            <a:ext cx="124800" cy="197400"/>
          </a:xfrm>
          <a:prstGeom prst="up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4"/>
          <p:cNvSpPr/>
          <p:nvPr/>
        </p:nvSpPr>
        <p:spPr>
          <a:xfrm rot="-5400000">
            <a:off x="4225225" y="1814475"/>
            <a:ext cx="124800" cy="197400"/>
          </a:xfrm>
          <a:prstGeom prst="up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4"/>
          <p:cNvSpPr/>
          <p:nvPr/>
        </p:nvSpPr>
        <p:spPr>
          <a:xfrm rot="-5400000">
            <a:off x="4825375" y="1814475"/>
            <a:ext cx="124800" cy="197400"/>
          </a:xfrm>
          <a:prstGeom prst="up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4"/>
          <p:cNvSpPr/>
          <p:nvPr/>
        </p:nvSpPr>
        <p:spPr>
          <a:xfrm>
            <a:off x="5126788" y="2473050"/>
            <a:ext cx="124800" cy="197400"/>
          </a:xfrm>
          <a:prstGeom prst="down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4"/>
          <p:cNvSpPr/>
          <p:nvPr/>
        </p:nvSpPr>
        <p:spPr>
          <a:xfrm>
            <a:off x="4585813" y="2249975"/>
            <a:ext cx="124800" cy="197400"/>
          </a:xfrm>
          <a:prstGeom prst="up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4"/>
          <p:cNvSpPr/>
          <p:nvPr/>
        </p:nvSpPr>
        <p:spPr>
          <a:xfrm rot="5400000">
            <a:off x="2985325" y="1454425"/>
            <a:ext cx="1102800" cy="498900"/>
          </a:xfrm>
          <a:prstGeom prst="leftRightUpArrow">
            <a:avLst>
              <a:gd name="adj1" fmla="val 25000"/>
              <a:gd name="adj2" fmla="val 25000"/>
              <a:gd name="adj3" fmla="val 25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4"/>
          <p:cNvSpPr/>
          <p:nvPr/>
        </p:nvSpPr>
        <p:spPr>
          <a:xfrm rot="5400000">
            <a:off x="6410439" y="2224000"/>
            <a:ext cx="325200" cy="187200"/>
          </a:xfrm>
          <a:prstGeom prst="leftRightUpArrow">
            <a:avLst>
              <a:gd name="adj1" fmla="val 25000"/>
              <a:gd name="adj2" fmla="val 25000"/>
              <a:gd name="adj3" fmla="val 25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4"/>
          <p:cNvSpPr/>
          <p:nvPr/>
        </p:nvSpPr>
        <p:spPr>
          <a:xfrm rot="5400000">
            <a:off x="4502989" y="2662713"/>
            <a:ext cx="325200" cy="187200"/>
          </a:xfrm>
          <a:prstGeom prst="leftRightUpArrow">
            <a:avLst>
              <a:gd name="adj1" fmla="val 25000"/>
              <a:gd name="adj2" fmla="val 25000"/>
              <a:gd name="adj3" fmla="val 25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4" name="Google Shape;324;p34"/>
          <p:cNvPicPr preferRelativeResize="0"/>
          <p:nvPr/>
        </p:nvPicPr>
        <p:blipFill>
          <a:blip r:embed="rId7">
            <a:alphaModFix/>
          </a:blip>
          <a:stretch>
            <a:fillRect/>
          </a:stretch>
        </p:blipFill>
        <p:spPr>
          <a:xfrm>
            <a:off x="6789570" y="3948525"/>
            <a:ext cx="593100" cy="571357"/>
          </a:xfrm>
          <a:prstGeom prst="rect">
            <a:avLst/>
          </a:prstGeom>
          <a:noFill/>
          <a:ln>
            <a:noFill/>
          </a:ln>
        </p:spPr>
      </p:pic>
      <p:sp>
        <p:nvSpPr>
          <p:cNvPr id="325" name="Google Shape;325;p34"/>
          <p:cNvSpPr txBox="1"/>
          <p:nvPr/>
        </p:nvSpPr>
        <p:spPr>
          <a:xfrm>
            <a:off x="6949325" y="4434000"/>
            <a:ext cx="273600" cy="36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U</a:t>
            </a:r>
            <a:endParaRPr sz="1200"/>
          </a:p>
        </p:txBody>
      </p:sp>
      <p:sp>
        <p:nvSpPr>
          <p:cNvPr id="326" name="Google Shape;326;p34"/>
          <p:cNvSpPr/>
          <p:nvPr/>
        </p:nvSpPr>
        <p:spPr>
          <a:xfrm rot="5400000">
            <a:off x="4511413" y="3158700"/>
            <a:ext cx="273600" cy="124800"/>
          </a:xfrm>
          <a:prstGeom prst="lef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27" name="Google Shape;327;p34"/>
          <p:cNvSpPr/>
          <p:nvPr/>
        </p:nvSpPr>
        <p:spPr>
          <a:xfrm rot="5400000">
            <a:off x="4469750" y="3764188"/>
            <a:ext cx="273600" cy="124800"/>
          </a:xfrm>
          <a:prstGeom prst="lef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28" name="Google Shape;328;p34"/>
          <p:cNvSpPr/>
          <p:nvPr/>
        </p:nvSpPr>
        <p:spPr>
          <a:xfrm rot="5400000">
            <a:off x="4469738" y="4369700"/>
            <a:ext cx="273600" cy="124800"/>
          </a:xfrm>
          <a:prstGeom prst="lef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29" name="Google Shape;329;p34"/>
          <p:cNvSpPr/>
          <p:nvPr/>
        </p:nvSpPr>
        <p:spPr>
          <a:xfrm rot="5400000">
            <a:off x="4694863" y="4369700"/>
            <a:ext cx="273600" cy="124800"/>
          </a:xfrm>
          <a:prstGeom prst="lef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30" name="Google Shape;330;p34"/>
          <p:cNvSpPr/>
          <p:nvPr/>
        </p:nvSpPr>
        <p:spPr>
          <a:xfrm rot="5400000">
            <a:off x="4694863" y="3764200"/>
            <a:ext cx="273600" cy="124800"/>
          </a:xfrm>
          <a:prstGeom prst="lef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31" name="Google Shape;331;p34"/>
          <p:cNvSpPr/>
          <p:nvPr/>
        </p:nvSpPr>
        <p:spPr>
          <a:xfrm rot="5400000">
            <a:off x="4694863" y="3237950"/>
            <a:ext cx="273600" cy="124800"/>
          </a:xfrm>
          <a:prstGeom prst="lef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5" name="Google Shape;314;p34">
            <a:extLst>
              <a:ext uri="{FF2B5EF4-FFF2-40B4-BE49-F238E27FC236}">
                <a16:creationId xmlns:a16="http://schemas.microsoft.com/office/drawing/2014/main" id="{4DC8C1A6-BE91-4B04-A16F-71F37C18B84C}"/>
              </a:ext>
            </a:extLst>
          </p:cNvPr>
          <p:cNvSpPr/>
          <p:nvPr/>
        </p:nvSpPr>
        <p:spPr>
          <a:xfrm rot="-5400000">
            <a:off x="6125075" y="2495013"/>
            <a:ext cx="124800" cy="197400"/>
          </a:xfrm>
          <a:prstGeom prst="up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slide 22">
            <a:hlinkClick r:id="" action="ppaction://media"/>
            <a:extLst>
              <a:ext uri="{FF2B5EF4-FFF2-40B4-BE49-F238E27FC236}">
                <a16:creationId xmlns:a16="http://schemas.microsoft.com/office/drawing/2014/main" id="{9EB82422-5B22-EA48-A900-1621E06015A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10629" y="4573298"/>
            <a:ext cx="333371" cy="3333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3"/>
                                        </p:tgtEl>
                                        <p:attrNameLst>
                                          <p:attrName>style.visibility</p:attrName>
                                        </p:attrNameLst>
                                      </p:cBhvr>
                                      <p:to>
                                        <p:strVal val="visible"/>
                                      </p:to>
                                    </p:set>
                                    <p:animEffect transition="in" filter="fade">
                                      <p:cBhvr>
                                        <p:cTn id="7" dur="1000"/>
                                        <p:tgtEl>
                                          <p:spTgt spid="31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22"/>
                                        </p:tgtEl>
                                        <p:attrNameLst>
                                          <p:attrName>style.visibility</p:attrName>
                                        </p:attrNameLst>
                                      </p:cBhvr>
                                      <p:to>
                                        <p:strVal val="visible"/>
                                      </p:to>
                                    </p:set>
                                    <p:animEffect transition="in" filter="fade">
                                      <p:cBhvr>
                                        <p:cTn id="11" dur="1000"/>
                                        <p:tgtEl>
                                          <p:spTgt spid="322"/>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14"/>
                                        </p:tgtEl>
                                        <p:attrNameLst>
                                          <p:attrName>style.visibility</p:attrName>
                                        </p:attrNameLst>
                                      </p:cBhvr>
                                      <p:to>
                                        <p:strVal val="visible"/>
                                      </p:to>
                                    </p:set>
                                    <p:animEffect transition="in" filter="fade">
                                      <p:cBhvr>
                                        <p:cTn id="15" dur="1000"/>
                                        <p:tgtEl>
                                          <p:spTgt spid="314"/>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15"/>
                                        </p:tgtEl>
                                        <p:attrNameLst>
                                          <p:attrName>style.visibility</p:attrName>
                                        </p:attrNameLst>
                                      </p:cBhvr>
                                      <p:to>
                                        <p:strVal val="visible"/>
                                      </p:to>
                                    </p:set>
                                    <p:animEffect transition="in" filter="fade">
                                      <p:cBhvr>
                                        <p:cTn id="19" dur="1000"/>
                                        <p:tgtEl>
                                          <p:spTgt spid="315"/>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18"/>
                                        </p:tgtEl>
                                        <p:attrNameLst>
                                          <p:attrName>style.visibility</p:attrName>
                                        </p:attrNameLst>
                                      </p:cBhvr>
                                      <p:to>
                                        <p:strVal val="visible"/>
                                      </p:to>
                                    </p:set>
                                    <p:animEffect transition="in" filter="fade">
                                      <p:cBhvr>
                                        <p:cTn id="23" dur="1000"/>
                                        <p:tgtEl>
                                          <p:spTgt spid="318"/>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317"/>
                                        </p:tgtEl>
                                        <p:attrNameLst>
                                          <p:attrName>style.visibility</p:attrName>
                                        </p:attrNameLst>
                                      </p:cBhvr>
                                      <p:to>
                                        <p:strVal val="visible"/>
                                      </p:to>
                                    </p:set>
                                    <p:animEffect transition="in" filter="fade">
                                      <p:cBhvr>
                                        <p:cTn id="27" dur="1000"/>
                                        <p:tgtEl>
                                          <p:spTgt spid="317"/>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321"/>
                                        </p:tgtEl>
                                        <p:attrNameLst>
                                          <p:attrName>style.visibility</p:attrName>
                                        </p:attrNameLst>
                                      </p:cBhvr>
                                      <p:to>
                                        <p:strVal val="visible"/>
                                      </p:to>
                                    </p:set>
                                    <p:animEffect transition="in" filter="fade">
                                      <p:cBhvr>
                                        <p:cTn id="31" dur="1000"/>
                                        <p:tgtEl>
                                          <p:spTgt spid="321"/>
                                        </p:tgtEl>
                                      </p:cBhvr>
                                    </p:animEffect>
                                  </p:child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childTnLst>
                                </p:cTn>
                              </p:par>
                            </p:childTnLst>
                          </p:cTn>
                        </p:par>
                        <p:par>
                          <p:cTn id="36" fill="hold">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316"/>
                                        </p:tgtEl>
                                        <p:attrNameLst>
                                          <p:attrName>style.visibility</p:attrName>
                                        </p:attrNameLst>
                                      </p:cBhvr>
                                      <p:to>
                                        <p:strVal val="visible"/>
                                      </p:to>
                                    </p:set>
                                    <p:animEffect transition="in" filter="fade">
                                      <p:cBhvr>
                                        <p:cTn id="39" dur="1000"/>
                                        <p:tgtEl>
                                          <p:spTgt spid="316"/>
                                        </p:tgtEl>
                                      </p:cBhvr>
                                    </p:animEffect>
                                  </p:childTnLst>
                                </p:cTn>
                              </p:par>
                            </p:childTnLst>
                          </p:cTn>
                        </p:par>
                        <p:par>
                          <p:cTn id="40" fill="hold">
                            <p:stCondLst>
                              <p:cond delay="9000"/>
                            </p:stCondLst>
                            <p:childTnLst>
                              <p:par>
                                <p:cTn id="41" presetID="10" presetClass="entr" presetSubtype="0" fill="hold" grpId="0" nodeType="afterEffect">
                                  <p:stCondLst>
                                    <p:cond delay="0"/>
                                  </p:stCondLst>
                                  <p:childTnLst>
                                    <p:set>
                                      <p:cBhvr>
                                        <p:cTn id="42" dur="1" fill="hold">
                                          <p:stCondLst>
                                            <p:cond delay="0"/>
                                          </p:stCondLst>
                                        </p:cTn>
                                        <p:tgtEl>
                                          <p:spTgt spid="319"/>
                                        </p:tgtEl>
                                        <p:attrNameLst>
                                          <p:attrName>style.visibility</p:attrName>
                                        </p:attrNameLst>
                                      </p:cBhvr>
                                      <p:to>
                                        <p:strVal val="visible"/>
                                      </p:to>
                                    </p:set>
                                    <p:animEffect transition="in" filter="fade">
                                      <p:cBhvr>
                                        <p:cTn id="43" dur="1000"/>
                                        <p:tgtEl>
                                          <p:spTgt spid="319"/>
                                        </p:tgtEl>
                                      </p:cBhvr>
                                    </p:animEffect>
                                  </p:childTnLst>
                                </p:cTn>
                              </p:par>
                            </p:childTnLst>
                          </p:cTn>
                        </p:par>
                        <p:par>
                          <p:cTn id="44" fill="hold">
                            <p:stCondLst>
                              <p:cond delay="10000"/>
                            </p:stCondLst>
                            <p:childTnLst>
                              <p:par>
                                <p:cTn id="45" presetID="10" presetClass="entr" presetSubtype="0" fill="hold" grpId="0" nodeType="afterEffect">
                                  <p:stCondLst>
                                    <p:cond delay="0"/>
                                  </p:stCondLst>
                                  <p:childTnLst>
                                    <p:set>
                                      <p:cBhvr>
                                        <p:cTn id="46" dur="1" fill="hold">
                                          <p:stCondLst>
                                            <p:cond delay="0"/>
                                          </p:stCondLst>
                                        </p:cTn>
                                        <p:tgtEl>
                                          <p:spTgt spid="320"/>
                                        </p:tgtEl>
                                        <p:attrNameLst>
                                          <p:attrName>style.visibility</p:attrName>
                                        </p:attrNameLst>
                                      </p:cBhvr>
                                      <p:to>
                                        <p:strVal val="visible"/>
                                      </p:to>
                                    </p:set>
                                    <p:animEffect transition="in" filter="fade">
                                      <p:cBhvr>
                                        <p:cTn id="47" dur="1000"/>
                                        <p:tgtEl>
                                          <p:spTgt spid="320"/>
                                        </p:tgtEl>
                                      </p:cBhvr>
                                    </p:animEffect>
                                  </p:childTnLst>
                                </p:cTn>
                              </p:par>
                            </p:childTnLst>
                          </p:cTn>
                        </p:par>
                        <p:par>
                          <p:cTn id="48" fill="hold">
                            <p:stCondLst>
                              <p:cond delay="11000"/>
                            </p:stCondLst>
                            <p:childTnLst>
                              <p:par>
                                <p:cTn id="49" presetID="10" presetClass="entr" presetSubtype="0" fill="hold" grpId="0" nodeType="afterEffect">
                                  <p:stCondLst>
                                    <p:cond delay="0"/>
                                  </p:stCondLst>
                                  <p:childTnLst>
                                    <p:set>
                                      <p:cBhvr>
                                        <p:cTn id="50" dur="1" fill="hold">
                                          <p:stCondLst>
                                            <p:cond delay="0"/>
                                          </p:stCondLst>
                                        </p:cTn>
                                        <p:tgtEl>
                                          <p:spTgt spid="323"/>
                                        </p:tgtEl>
                                        <p:attrNameLst>
                                          <p:attrName>style.visibility</p:attrName>
                                        </p:attrNameLst>
                                      </p:cBhvr>
                                      <p:to>
                                        <p:strVal val="visible"/>
                                      </p:to>
                                    </p:set>
                                    <p:animEffect transition="in" filter="fade">
                                      <p:cBhvr>
                                        <p:cTn id="51" dur="1000"/>
                                        <p:tgtEl>
                                          <p:spTgt spid="323"/>
                                        </p:tgtEl>
                                      </p:cBhvr>
                                    </p:animEffect>
                                  </p:childTnLst>
                                </p:cTn>
                              </p:par>
                            </p:childTnLst>
                          </p:cTn>
                        </p:par>
                        <p:par>
                          <p:cTn id="52" fill="hold">
                            <p:stCondLst>
                              <p:cond delay="12000"/>
                            </p:stCondLst>
                            <p:childTnLst>
                              <p:par>
                                <p:cTn id="53" presetID="10" presetClass="entr" presetSubtype="0" fill="hold" grpId="0" nodeType="afterEffect">
                                  <p:stCondLst>
                                    <p:cond delay="0"/>
                                  </p:stCondLst>
                                  <p:childTnLst>
                                    <p:set>
                                      <p:cBhvr>
                                        <p:cTn id="54" dur="1" fill="hold">
                                          <p:stCondLst>
                                            <p:cond delay="0"/>
                                          </p:stCondLst>
                                        </p:cTn>
                                        <p:tgtEl>
                                          <p:spTgt spid="326"/>
                                        </p:tgtEl>
                                        <p:attrNameLst>
                                          <p:attrName>style.visibility</p:attrName>
                                        </p:attrNameLst>
                                      </p:cBhvr>
                                      <p:to>
                                        <p:strVal val="visible"/>
                                      </p:to>
                                    </p:set>
                                    <p:animEffect transition="in" filter="fade">
                                      <p:cBhvr>
                                        <p:cTn id="55" dur="1000"/>
                                        <p:tgtEl>
                                          <p:spTgt spid="326"/>
                                        </p:tgtEl>
                                      </p:cBhvr>
                                    </p:animEffect>
                                  </p:childTnLst>
                                </p:cTn>
                              </p:par>
                            </p:childTnLst>
                          </p:cTn>
                        </p:par>
                        <p:par>
                          <p:cTn id="56" fill="hold">
                            <p:stCondLst>
                              <p:cond delay="13000"/>
                            </p:stCondLst>
                            <p:childTnLst>
                              <p:par>
                                <p:cTn id="57" presetID="10" presetClass="entr" presetSubtype="0" fill="hold" grpId="0" nodeType="afterEffect">
                                  <p:stCondLst>
                                    <p:cond delay="0"/>
                                  </p:stCondLst>
                                  <p:childTnLst>
                                    <p:set>
                                      <p:cBhvr>
                                        <p:cTn id="58" dur="1" fill="hold">
                                          <p:stCondLst>
                                            <p:cond delay="0"/>
                                          </p:stCondLst>
                                        </p:cTn>
                                        <p:tgtEl>
                                          <p:spTgt spid="327"/>
                                        </p:tgtEl>
                                        <p:attrNameLst>
                                          <p:attrName>style.visibility</p:attrName>
                                        </p:attrNameLst>
                                      </p:cBhvr>
                                      <p:to>
                                        <p:strVal val="visible"/>
                                      </p:to>
                                    </p:set>
                                    <p:animEffect transition="in" filter="fade">
                                      <p:cBhvr>
                                        <p:cTn id="59" dur="1000"/>
                                        <p:tgtEl>
                                          <p:spTgt spid="327"/>
                                        </p:tgtEl>
                                      </p:cBhvr>
                                    </p:animEffect>
                                  </p:childTnLst>
                                </p:cTn>
                              </p:par>
                            </p:childTnLst>
                          </p:cTn>
                        </p:par>
                        <p:par>
                          <p:cTn id="60" fill="hold">
                            <p:stCondLst>
                              <p:cond delay="14000"/>
                            </p:stCondLst>
                            <p:childTnLst>
                              <p:par>
                                <p:cTn id="61" presetID="10" presetClass="entr" presetSubtype="0" fill="hold" grpId="0" nodeType="afterEffect">
                                  <p:stCondLst>
                                    <p:cond delay="0"/>
                                  </p:stCondLst>
                                  <p:childTnLst>
                                    <p:set>
                                      <p:cBhvr>
                                        <p:cTn id="62" dur="1" fill="hold">
                                          <p:stCondLst>
                                            <p:cond delay="0"/>
                                          </p:stCondLst>
                                        </p:cTn>
                                        <p:tgtEl>
                                          <p:spTgt spid="328"/>
                                        </p:tgtEl>
                                        <p:attrNameLst>
                                          <p:attrName>style.visibility</p:attrName>
                                        </p:attrNameLst>
                                      </p:cBhvr>
                                      <p:to>
                                        <p:strVal val="visible"/>
                                      </p:to>
                                    </p:set>
                                    <p:animEffect transition="in" filter="fade">
                                      <p:cBhvr>
                                        <p:cTn id="63" dur="1000"/>
                                        <p:tgtEl>
                                          <p:spTgt spid="328"/>
                                        </p:tgtEl>
                                      </p:cBhvr>
                                    </p:animEffect>
                                  </p:childTnLst>
                                </p:cTn>
                              </p:par>
                            </p:childTnLst>
                          </p:cTn>
                        </p:par>
                        <p:par>
                          <p:cTn id="64" fill="hold">
                            <p:stCondLst>
                              <p:cond delay="15000"/>
                            </p:stCondLst>
                            <p:childTnLst>
                              <p:par>
                                <p:cTn id="65" presetID="10" presetClass="entr" presetSubtype="0" fill="hold" grpId="0" nodeType="afterEffect">
                                  <p:stCondLst>
                                    <p:cond delay="0"/>
                                  </p:stCondLst>
                                  <p:childTnLst>
                                    <p:set>
                                      <p:cBhvr>
                                        <p:cTn id="66" dur="1" fill="hold">
                                          <p:stCondLst>
                                            <p:cond delay="0"/>
                                          </p:stCondLst>
                                        </p:cTn>
                                        <p:tgtEl>
                                          <p:spTgt spid="329"/>
                                        </p:tgtEl>
                                        <p:attrNameLst>
                                          <p:attrName>style.visibility</p:attrName>
                                        </p:attrNameLst>
                                      </p:cBhvr>
                                      <p:to>
                                        <p:strVal val="visible"/>
                                      </p:to>
                                    </p:set>
                                    <p:animEffect transition="in" filter="fade">
                                      <p:cBhvr>
                                        <p:cTn id="67" dur="1000"/>
                                        <p:tgtEl>
                                          <p:spTgt spid="329"/>
                                        </p:tgtEl>
                                      </p:cBhvr>
                                    </p:animEffect>
                                  </p:childTnLst>
                                </p:cTn>
                              </p:par>
                            </p:childTnLst>
                          </p:cTn>
                        </p:par>
                        <p:par>
                          <p:cTn id="68" fill="hold">
                            <p:stCondLst>
                              <p:cond delay="16000"/>
                            </p:stCondLst>
                            <p:childTnLst>
                              <p:par>
                                <p:cTn id="69" presetID="10" presetClass="entr" presetSubtype="0" fill="hold" grpId="0" nodeType="afterEffect">
                                  <p:stCondLst>
                                    <p:cond delay="0"/>
                                  </p:stCondLst>
                                  <p:childTnLst>
                                    <p:set>
                                      <p:cBhvr>
                                        <p:cTn id="70" dur="1" fill="hold">
                                          <p:stCondLst>
                                            <p:cond delay="0"/>
                                          </p:stCondLst>
                                        </p:cTn>
                                        <p:tgtEl>
                                          <p:spTgt spid="330"/>
                                        </p:tgtEl>
                                        <p:attrNameLst>
                                          <p:attrName>style.visibility</p:attrName>
                                        </p:attrNameLst>
                                      </p:cBhvr>
                                      <p:to>
                                        <p:strVal val="visible"/>
                                      </p:to>
                                    </p:set>
                                    <p:animEffect transition="in" filter="fade">
                                      <p:cBhvr>
                                        <p:cTn id="71" dur="1000"/>
                                        <p:tgtEl>
                                          <p:spTgt spid="330"/>
                                        </p:tgtEl>
                                      </p:cBhvr>
                                    </p:animEffect>
                                  </p:childTnLst>
                                </p:cTn>
                              </p:par>
                            </p:childTnLst>
                          </p:cTn>
                        </p:par>
                        <p:par>
                          <p:cTn id="72" fill="hold">
                            <p:stCondLst>
                              <p:cond delay="17000"/>
                            </p:stCondLst>
                            <p:childTnLst>
                              <p:par>
                                <p:cTn id="73" presetID="10" presetClass="entr" presetSubtype="0" fill="hold" grpId="0" nodeType="afterEffect">
                                  <p:stCondLst>
                                    <p:cond delay="0"/>
                                  </p:stCondLst>
                                  <p:childTnLst>
                                    <p:set>
                                      <p:cBhvr>
                                        <p:cTn id="74" dur="1" fill="hold">
                                          <p:stCondLst>
                                            <p:cond delay="0"/>
                                          </p:stCondLst>
                                        </p:cTn>
                                        <p:tgtEl>
                                          <p:spTgt spid="331"/>
                                        </p:tgtEl>
                                        <p:attrNameLst>
                                          <p:attrName>style.visibility</p:attrName>
                                        </p:attrNameLst>
                                      </p:cBhvr>
                                      <p:to>
                                        <p:strVal val="visible"/>
                                      </p:to>
                                    </p:set>
                                    <p:animEffect transition="in" filter="fade">
                                      <p:cBhvr>
                                        <p:cTn id="75" dur="1000"/>
                                        <p:tgtEl>
                                          <p:spTgt spid="331"/>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18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0" fill="hold" display="0">
                  <p:stCondLst>
                    <p:cond delay="indefinite"/>
                  </p:stCondLst>
                  <p:endCondLst>
                    <p:cond evt="onStopAudio" delay="0">
                      <p:tgtEl>
                        <p:sldTgt/>
                      </p:tgtEl>
                    </p:cond>
                  </p:endCondLst>
                </p:cTn>
                <p:tgtEl>
                  <p:spTgt spid="2"/>
                </p:tgtEl>
              </p:cMediaNode>
            </p:audio>
          </p:childTnLst>
        </p:cTn>
      </p:par>
    </p:tnLst>
    <p:bldLst>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6" grpId="0" animBg="1"/>
      <p:bldP spid="327" grpId="0" animBg="1"/>
      <p:bldP spid="328" grpId="0" animBg="1"/>
      <p:bldP spid="329" grpId="0" animBg="1"/>
      <p:bldP spid="330" grpId="0" animBg="1"/>
      <p:bldP spid="331"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7" name="Google Shape;337;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38" name="Google Shape;338;p35"/>
          <p:cNvPicPr preferRelativeResize="0"/>
          <p:nvPr/>
        </p:nvPicPr>
        <p:blipFill>
          <a:blip r:embed="rId5">
            <a:alphaModFix/>
          </a:blip>
          <a:stretch>
            <a:fillRect/>
          </a:stretch>
        </p:blipFill>
        <p:spPr>
          <a:xfrm>
            <a:off x="0" y="0"/>
            <a:ext cx="9206352" cy="5143500"/>
          </a:xfrm>
          <a:prstGeom prst="rect">
            <a:avLst/>
          </a:prstGeom>
          <a:noFill/>
          <a:ln>
            <a:noFill/>
          </a:ln>
        </p:spPr>
      </p:pic>
      <p:pic>
        <p:nvPicPr>
          <p:cNvPr id="339" name="Google Shape;339;p35"/>
          <p:cNvPicPr preferRelativeResize="0"/>
          <p:nvPr/>
        </p:nvPicPr>
        <p:blipFill>
          <a:blip r:embed="rId6">
            <a:alphaModFix/>
          </a:blip>
          <a:stretch>
            <a:fillRect/>
          </a:stretch>
        </p:blipFill>
        <p:spPr>
          <a:xfrm>
            <a:off x="1833575" y="611150"/>
            <a:ext cx="5781675" cy="4324350"/>
          </a:xfrm>
          <a:prstGeom prst="rect">
            <a:avLst/>
          </a:prstGeom>
          <a:noFill/>
          <a:ln>
            <a:noFill/>
          </a:ln>
        </p:spPr>
      </p:pic>
      <p:sp>
        <p:nvSpPr>
          <p:cNvPr id="340" name="Google Shape;340;p35"/>
          <p:cNvSpPr/>
          <p:nvPr/>
        </p:nvSpPr>
        <p:spPr>
          <a:xfrm>
            <a:off x="6195213" y="2154850"/>
            <a:ext cx="273600" cy="124800"/>
          </a:xfrm>
          <a:prstGeom prst="lef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5"/>
          <p:cNvSpPr/>
          <p:nvPr/>
        </p:nvSpPr>
        <p:spPr>
          <a:xfrm>
            <a:off x="5153900" y="1990450"/>
            <a:ext cx="416400" cy="453600"/>
          </a:xfrm>
          <a:prstGeom prst="quadArrow">
            <a:avLst>
              <a:gd name="adj1" fmla="val 22500"/>
              <a:gd name="adj2" fmla="val 22500"/>
              <a:gd name="adj3" fmla="val 225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5"/>
          <p:cNvSpPr/>
          <p:nvPr/>
        </p:nvSpPr>
        <p:spPr>
          <a:xfrm rot="16200000">
            <a:off x="6629089" y="2123650"/>
            <a:ext cx="325200" cy="187200"/>
          </a:xfrm>
          <a:prstGeom prst="leftRightUpArrow">
            <a:avLst>
              <a:gd name="adj1" fmla="val 25000"/>
              <a:gd name="adj2" fmla="val 25000"/>
              <a:gd name="adj3" fmla="val 25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5"/>
          <p:cNvSpPr/>
          <p:nvPr/>
        </p:nvSpPr>
        <p:spPr>
          <a:xfrm rot="5400000">
            <a:off x="4587613" y="3158700"/>
            <a:ext cx="273600" cy="124800"/>
          </a:xfrm>
          <a:prstGeom prst="lef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44" name="Google Shape;344;p35"/>
          <p:cNvSpPr/>
          <p:nvPr/>
        </p:nvSpPr>
        <p:spPr>
          <a:xfrm rot="5400000">
            <a:off x="4545950" y="3764188"/>
            <a:ext cx="273600" cy="124800"/>
          </a:xfrm>
          <a:prstGeom prst="lef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45" name="Google Shape;345;p35"/>
          <p:cNvSpPr/>
          <p:nvPr/>
        </p:nvSpPr>
        <p:spPr>
          <a:xfrm rot="5400000">
            <a:off x="4545938" y="4369700"/>
            <a:ext cx="273600" cy="124800"/>
          </a:xfrm>
          <a:prstGeom prst="lef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46" name="Google Shape;346;p35"/>
          <p:cNvSpPr/>
          <p:nvPr/>
        </p:nvSpPr>
        <p:spPr>
          <a:xfrm rot="5400000">
            <a:off x="4771063" y="4369700"/>
            <a:ext cx="273600" cy="124800"/>
          </a:xfrm>
          <a:prstGeom prst="lef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47" name="Google Shape;347;p35"/>
          <p:cNvSpPr/>
          <p:nvPr/>
        </p:nvSpPr>
        <p:spPr>
          <a:xfrm rot="5400000">
            <a:off x="4771063" y="3764200"/>
            <a:ext cx="273600" cy="124800"/>
          </a:xfrm>
          <a:prstGeom prst="lef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48" name="Google Shape;348;p35"/>
          <p:cNvSpPr/>
          <p:nvPr/>
        </p:nvSpPr>
        <p:spPr>
          <a:xfrm rot="5400000">
            <a:off x="4771063" y="3237950"/>
            <a:ext cx="273600" cy="124800"/>
          </a:xfrm>
          <a:prstGeom prst="lef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pic>
        <p:nvPicPr>
          <p:cNvPr id="349" name="Google Shape;349;p35"/>
          <p:cNvPicPr preferRelativeResize="0"/>
          <p:nvPr/>
        </p:nvPicPr>
        <p:blipFill>
          <a:blip r:embed="rId7">
            <a:alphaModFix/>
          </a:blip>
          <a:stretch>
            <a:fillRect/>
          </a:stretch>
        </p:blipFill>
        <p:spPr>
          <a:xfrm>
            <a:off x="6827670" y="4083625"/>
            <a:ext cx="593100" cy="571357"/>
          </a:xfrm>
          <a:prstGeom prst="rect">
            <a:avLst/>
          </a:prstGeom>
          <a:noFill/>
          <a:ln>
            <a:noFill/>
          </a:ln>
        </p:spPr>
      </p:pic>
      <p:sp>
        <p:nvSpPr>
          <p:cNvPr id="350" name="Google Shape;350;p35"/>
          <p:cNvSpPr txBox="1"/>
          <p:nvPr/>
        </p:nvSpPr>
        <p:spPr>
          <a:xfrm>
            <a:off x="6987425" y="4568900"/>
            <a:ext cx="273600" cy="36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U</a:t>
            </a:r>
            <a:endParaRPr sz="1200"/>
          </a:p>
        </p:txBody>
      </p:sp>
      <p:sp>
        <p:nvSpPr>
          <p:cNvPr id="351" name="Google Shape;351;p35"/>
          <p:cNvSpPr/>
          <p:nvPr/>
        </p:nvSpPr>
        <p:spPr>
          <a:xfrm rot="5400000">
            <a:off x="4771063" y="2711700"/>
            <a:ext cx="273600" cy="124800"/>
          </a:xfrm>
          <a:prstGeom prst="lef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0000"/>
              </a:solidFill>
            </a:endParaRPr>
          </a:p>
        </p:txBody>
      </p:sp>
      <p:pic>
        <p:nvPicPr>
          <p:cNvPr id="2" name="slide 23">
            <a:hlinkClick r:id="" action="ppaction://media"/>
            <a:extLst>
              <a:ext uri="{FF2B5EF4-FFF2-40B4-BE49-F238E27FC236}">
                <a16:creationId xmlns:a16="http://schemas.microsoft.com/office/drawing/2014/main" id="{BD469CD7-A0D9-754E-A4DC-6806390883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10221" y="4521319"/>
            <a:ext cx="290709" cy="2907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0"/>
                                        </p:tgtEl>
                                        <p:attrNameLst>
                                          <p:attrName>style.visibility</p:attrName>
                                        </p:attrNameLst>
                                      </p:cBhvr>
                                      <p:to>
                                        <p:strVal val="visible"/>
                                      </p:to>
                                    </p:set>
                                    <p:animEffect transition="in" filter="fade">
                                      <p:cBhvr>
                                        <p:cTn id="7" dur="1000"/>
                                        <p:tgtEl>
                                          <p:spTgt spid="34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42"/>
                                        </p:tgtEl>
                                        <p:attrNameLst>
                                          <p:attrName>style.visibility</p:attrName>
                                        </p:attrNameLst>
                                      </p:cBhvr>
                                      <p:to>
                                        <p:strVal val="visible"/>
                                      </p:to>
                                    </p:set>
                                    <p:animEffect transition="in" filter="fade">
                                      <p:cBhvr>
                                        <p:cTn id="11" dur="1000"/>
                                        <p:tgtEl>
                                          <p:spTgt spid="342"/>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41"/>
                                        </p:tgtEl>
                                        <p:attrNameLst>
                                          <p:attrName>style.visibility</p:attrName>
                                        </p:attrNameLst>
                                      </p:cBhvr>
                                      <p:to>
                                        <p:strVal val="visible"/>
                                      </p:to>
                                    </p:set>
                                    <p:animEffect transition="in" filter="fade">
                                      <p:cBhvr>
                                        <p:cTn id="15" dur="1000"/>
                                        <p:tgtEl>
                                          <p:spTgt spid="341"/>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43"/>
                                        </p:tgtEl>
                                        <p:attrNameLst>
                                          <p:attrName>style.visibility</p:attrName>
                                        </p:attrNameLst>
                                      </p:cBhvr>
                                      <p:to>
                                        <p:strVal val="visible"/>
                                      </p:to>
                                    </p:set>
                                    <p:animEffect transition="in" filter="fade">
                                      <p:cBhvr>
                                        <p:cTn id="19" dur="1000"/>
                                        <p:tgtEl>
                                          <p:spTgt spid="343"/>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44"/>
                                        </p:tgtEl>
                                        <p:attrNameLst>
                                          <p:attrName>style.visibility</p:attrName>
                                        </p:attrNameLst>
                                      </p:cBhvr>
                                      <p:to>
                                        <p:strVal val="visible"/>
                                      </p:to>
                                    </p:set>
                                    <p:animEffect transition="in" filter="fade">
                                      <p:cBhvr>
                                        <p:cTn id="23" dur="1000"/>
                                        <p:tgtEl>
                                          <p:spTgt spid="344"/>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345"/>
                                        </p:tgtEl>
                                        <p:attrNameLst>
                                          <p:attrName>style.visibility</p:attrName>
                                        </p:attrNameLst>
                                      </p:cBhvr>
                                      <p:to>
                                        <p:strVal val="visible"/>
                                      </p:to>
                                    </p:set>
                                    <p:animEffect transition="in" filter="fade">
                                      <p:cBhvr>
                                        <p:cTn id="27" dur="1000"/>
                                        <p:tgtEl>
                                          <p:spTgt spid="345"/>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346"/>
                                        </p:tgtEl>
                                        <p:attrNameLst>
                                          <p:attrName>style.visibility</p:attrName>
                                        </p:attrNameLst>
                                      </p:cBhvr>
                                      <p:to>
                                        <p:strVal val="visible"/>
                                      </p:to>
                                    </p:set>
                                    <p:animEffect transition="in" filter="fade">
                                      <p:cBhvr>
                                        <p:cTn id="31" dur="1000"/>
                                        <p:tgtEl>
                                          <p:spTgt spid="346"/>
                                        </p:tgtEl>
                                      </p:cBhvr>
                                    </p:animEffect>
                                  </p:child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347"/>
                                        </p:tgtEl>
                                        <p:attrNameLst>
                                          <p:attrName>style.visibility</p:attrName>
                                        </p:attrNameLst>
                                      </p:cBhvr>
                                      <p:to>
                                        <p:strVal val="visible"/>
                                      </p:to>
                                    </p:set>
                                    <p:animEffect transition="in" filter="fade">
                                      <p:cBhvr>
                                        <p:cTn id="35" dur="1000"/>
                                        <p:tgtEl>
                                          <p:spTgt spid="347"/>
                                        </p:tgtEl>
                                      </p:cBhvr>
                                    </p:animEffect>
                                  </p:childTnLst>
                                </p:cTn>
                              </p:par>
                            </p:childTnLst>
                          </p:cTn>
                        </p:par>
                        <p:par>
                          <p:cTn id="36" fill="hold">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348"/>
                                        </p:tgtEl>
                                        <p:attrNameLst>
                                          <p:attrName>style.visibility</p:attrName>
                                        </p:attrNameLst>
                                      </p:cBhvr>
                                      <p:to>
                                        <p:strVal val="visible"/>
                                      </p:to>
                                    </p:set>
                                    <p:animEffect transition="in" filter="fade">
                                      <p:cBhvr>
                                        <p:cTn id="39" dur="1000"/>
                                        <p:tgtEl>
                                          <p:spTgt spid="34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1"/>
                                        </p:tgtEl>
                                        <p:attrNameLst>
                                          <p:attrName>style.visibility</p:attrName>
                                        </p:attrNameLst>
                                      </p:cBhvr>
                                      <p:to>
                                        <p:strVal val="visible"/>
                                      </p:to>
                                    </p:set>
                                    <p:animEffect transition="in" filter="fade">
                                      <p:cBhvr>
                                        <p:cTn id="42" dur="1000"/>
                                        <p:tgtEl>
                                          <p:spTgt spid="351"/>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25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bldLst>
      <p:bldP spid="340" grpId="0" animBg="1"/>
      <p:bldP spid="341" grpId="0" animBg="1"/>
      <p:bldP spid="342" grpId="0" animBg="1"/>
      <p:bldP spid="343" grpId="0" animBg="1"/>
      <p:bldP spid="344" grpId="0" animBg="1"/>
      <p:bldP spid="345" grpId="0" animBg="1"/>
      <p:bldP spid="346" grpId="0" animBg="1"/>
      <p:bldP spid="347" grpId="0" animBg="1"/>
      <p:bldP spid="348" grpId="0" animBg="1"/>
      <p:bldP spid="35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69" name="Google Shape;69;p1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3" name="lokasi korbu house bro.mp4">
            <a:hlinkClick r:id="" action="ppaction://media"/>
            <a:extLst>
              <a:ext uri="{FF2B5EF4-FFF2-40B4-BE49-F238E27FC236}">
                <a16:creationId xmlns:a16="http://schemas.microsoft.com/office/drawing/2014/main" id="{4A19B74D-C024-084D-9F5F-8BF59E26B2B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95"/>
        <p:cNvGrpSpPr/>
        <p:nvPr/>
      </p:nvGrpSpPr>
      <p:grpSpPr>
        <a:xfrm>
          <a:off x="0" y="0"/>
          <a:ext cx="0" cy="0"/>
          <a:chOff x="0" y="0"/>
          <a:chExt cx="0" cy="0"/>
        </a:xfrm>
      </p:grpSpPr>
      <p:cxnSp>
        <p:nvCxnSpPr>
          <p:cNvPr id="96" name="Google Shape;96;p19"/>
          <p:cNvCxnSpPr/>
          <p:nvPr/>
        </p:nvCxnSpPr>
        <p:spPr>
          <a:xfrm>
            <a:off x="623925" y="417150"/>
            <a:ext cx="8166300" cy="3250500"/>
          </a:xfrm>
          <a:prstGeom prst="curvedConnector3">
            <a:avLst>
              <a:gd name="adj1" fmla="val 50000"/>
            </a:avLst>
          </a:prstGeom>
          <a:noFill/>
          <a:ln w="28575" cap="flat" cmpd="sng">
            <a:solidFill>
              <a:srgbClr val="999999"/>
            </a:solidFill>
            <a:prstDash val="solid"/>
            <a:round/>
            <a:headEnd type="oval" w="med" len="med"/>
            <a:tailEnd type="stealth" w="med" len="med"/>
          </a:ln>
        </p:spPr>
      </p:cxnSp>
      <p:sp>
        <p:nvSpPr>
          <p:cNvPr id="97" name="Google Shape;97;p19"/>
          <p:cNvSpPr/>
          <p:nvPr/>
        </p:nvSpPr>
        <p:spPr>
          <a:xfrm>
            <a:off x="1331350" y="211950"/>
            <a:ext cx="407400" cy="399600"/>
          </a:xfrm>
          <a:prstGeom prst="flowChartConnec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9"/>
          <p:cNvSpPr txBox="1"/>
          <p:nvPr/>
        </p:nvSpPr>
        <p:spPr>
          <a:xfrm>
            <a:off x="287800" y="860575"/>
            <a:ext cx="2494500" cy="1627500"/>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200"/>
              </a:spcBef>
              <a:spcAft>
                <a:spcPts val="0"/>
              </a:spcAft>
              <a:buClr>
                <a:schemeClr val="dk1"/>
              </a:buClr>
              <a:buSzPts val="1100"/>
              <a:buFont typeface="Arial"/>
              <a:buNone/>
            </a:pPr>
            <a:br>
              <a:rPr lang="en" sz="1100">
                <a:solidFill>
                  <a:schemeClr val="dk1"/>
                </a:solidFill>
                <a:highlight>
                  <a:schemeClr val="lt1"/>
                </a:highlight>
              </a:rPr>
            </a:br>
            <a:r>
              <a:rPr lang="en" sz="1100">
                <a:solidFill>
                  <a:schemeClr val="dk1"/>
                </a:solidFill>
                <a:highlight>
                  <a:schemeClr val="lt1"/>
                </a:highlight>
              </a:rPr>
              <a:t>Pada tahun 1960, Heidi Weber memiliki visi untuk membangun sebuah museum yang dirancang oleh Le Corbusier. Gedung ini harus menunjukkan karya seni dalam lingkungan yang ideal yg diciptakan oleh arsitek itu sendiri.</a:t>
            </a:r>
            <a:endParaRPr sz="1100">
              <a:solidFill>
                <a:schemeClr val="dk1"/>
              </a:solidFill>
              <a:highlight>
                <a:schemeClr val="lt1"/>
              </a:highlight>
            </a:endParaRPr>
          </a:p>
          <a:p>
            <a:pPr marL="0" lvl="0" indent="0" algn="l" rtl="0">
              <a:spcBef>
                <a:spcPts val="1200"/>
              </a:spcBef>
              <a:spcAft>
                <a:spcPts val="0"/>
              </a:spcAft>
              <a:buNone/>
            </a:pPr>
            <a:endParaRPr/>
          </a:p>
        </p:txBody>
      </p:sp>
      <p:cxnSp>
        <p:nvCxnSpPr>
          <p:cNvPr id="99" name="Google Shape;99;p19"/>
          <p:cNvCxnSpPr>
            <a:stCxn id="97" idx="4"/>
            <a:endCxn id="98" idx="0"/>
          </p:cNvCxnSpPr>
          <p:nvPr/>
        </p:nvCxnSpPr>
        <p:spPr>
          <a:xfrm>
            <a:off x="1535050" y="611550"/>
            <a:ext cx="0" cy="249000"/>
          </a:xfrm>
          <a:prstGeom prst="straightConnector1">
            <a:avLst/>
          </a:prstGeom>
          <a:noFill/>
          <a:ln w="28575" cap="flat" cmpd="sng">
            <a:solidFill>
              <a:schemeClr val="lt2"/>
            </a:solidFill>
            <a:prstDash val="solid"/>
            <a:round/>
            <a:headEnd type="none" w="med" len="med"/>
            <a:tailEnd type="none" w="med" len="med"/>
          </a:ln>
        </p:spPr>
      </p:cxnSp>
      <p:sp>
        <p:nvSpPr>
          <p:cNvPr id="100" name="Google Shape;100;p19"/>
          <p:cNvSpPr/>
          <p:nvPr/>
        </p:nvSpPr>
        <p:spPr>
          <a:xfrm>
            <a:off x="2975500" y="799600"/>
            <a:ext cx="407400" cy="399600"/>
          </a:xfrm>
          <a:prstGeom prst="flowChartConnec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9"/>
          <p:cNvSpPr txBox="1"/>
          <p:nvPr/>
        </p:nvSpPr>
        <p:spPr>
          <a:xfrm>
            <a:off x="3923300" y="163675"/>
            <a:ext cx="2058900" cy="1071000"/>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1200"/>
              </a:spcBef>
              <a:spcAft>
                <a:spcPts val="1200"/>
              </a:spcAft>
              <a:buClr>
                <a:schemeClr val="dk1"/>
              </a:buClr>
              <a:buSzPts val="1100"/>
              <a:buFont typeface="Arial"/>
              <a:buNone/>
            </a:pPr>
            <a:r>
              <a:rPr lang="en" sz="1200">
                <a:solidFill>
                  <a:srgbClr val="222222"/>
                </a:solidFill>
                <a:highlight>
                  <a:srgbClr val="FFFFFF"/>
                </a:highlight>
              </a:rPr>
              <a:t>Tahun 1960</a:t>
            </a:r>
            <a:br>
              <a:rPr lang="en" sz="1200">
                <a:solidFill>
                  <a:srgbClr val="222222"/>
                </a:solidFill>
                <a:highlight>
                  <a:srgbClr val="FFFFFF"/>
                </a:highlight>
              </a:rPr>
            </a:br>
            <a:r>
              <a:rPr lang="en" sz="1000">
                <a:solidFill>
                  <a:srgbClr val="222222"/>
                </a:solidFill>
                <a:highlight>
                  <a:schemeClr val="lt1"/>
                </a:highlight>
              </a:rPr>
              <a:t>à Le Corbusier diamanatkan oleh Heidi Weber untuk membangun sebuah gedung pameran publik.</a:t>
            </a:r>
            <a:r>
              <a:rPr lang="en" sz="1000">
                <a:solidFill>
                  <a:srgbClr val="222222"/>
                </a:solidFill>
                <a:highlight>
                  <a:srgbClr val="FCE5CD"/>
                </a:highlight>
              </a:rPr>
              <a:t> </a:t>
            </a:r>
            <a:endParaRPr/>
          </a:p>
        </p:txBody>
      </p:sp>
      <p:cxnSp>
        <p:nvCxnSpPr>
          <p:cNvPr id="102" name="Google Shape;102;p19"/>
          <p:cNvCxnSpPr>
            <a:stCxn id="100" idx="0"/>
            <a:endCxn id="101" idx="1"/>
          </p:cNvCxnSpPr>
          <p:nvPr/>
        </p:nvCxnSpPr>
        <p:spPr>
          <a:xfrm rot="-5400000">
            <a:off x="3500950" y="377350"/>
            <a:ext cx="100500" cy="744000"/>
          </a:xfrm>
          <a:prstGeom prst="bentConnector2">
            <a:avLst/>
          </a:prstGeom>
          <a:noFill/>
          <a:ln w="28575" cap="flat" cmpd="sng">
            <a:solidFill>
              <a:schemeClr val="lt2"/>
            </a:solidFill>
            <a:prstDash val="solid"/>
            <a:round/>
            <a:headEnd type="none" w="med" len="med"/>
            <a:tailEnd type="none" w="med" len="med"/>
          </a:ln>
        </p:spPr>
      </p:cxnSp>
      <p:sp>
        <p:nvSpPr>
          <p:cNvPr id="103" name="Google Shape;103;p19"/>
          <p:cNvSpPr/>
          <p:nvPr/>
        </p:nvSpPr>
        <p:spPr>
          <a:xfrm>
            <a:off x="4238050" y="1605700"/>
            <a:ext cx="407400" cy="399600"/>
          </a:xfrm>
          <a:prstGeom prst="flowChartConnec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9"/>
          <p:cNvSpPr txBox="1"/>
          <p:nvPr/>
        </p:nvSpPr>
        <p:spPr>
          <a:xfrm>
            <a:off x="878900" y="3211300"/>
            <a:ext cx="2911200" cy="1357500"/>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Clr>
                <a:schemeClr val="dk1"/>
              </a:buClr>
              <a:buSzPts val="1100"/>
              <a:buFont typeface="Arial"/>
              <a:buNone/>
            </a:pPr>
            <a:r>
              <a:rPr lang="en" sz="1200">
                <a:solidFill>
                  <a:srgbClr val="222222"/>
                </a:solidFill>
                <a:highlight>
                  <a:schemeClr val="lt1"/>
                </a:highlight>
              </a:rPr>
              <a:t>Tahun 1961-1964</a:t>
            </a:r>
            <a:br>
              <a:rPr lang="en" sz="1200">
                <a:solidFill>
                  <a:srgbClr val="222222"/>
                </a:solidFill>
                <a:highlight>
                  <a:schemeClr val="lt1"/>
                </a:highlight>
              </a:rPr>
            </a:br>
            <a:r>
              <a:rPr lang="en" sz="1000">
                <a:solidFill>
                  <a:srgbClr val="222222"/>
                </a:solidFill>
                <a:highlight>
                  <a:schemeClr val="lt1"/>
                </a:highlight>
              </a:rPr>
              <a:t>Pengerjaan gedung pameran publik dilakukan</a:t>
            </a:r>
            <a:r>
              <a:rPr lang="en" sz="1000">
                <a:solidFill>
                  <a:schemeClr val="dk1"/>
                </a:solidFill>
                <a:highlight>
                  <a:schemeClr val="lt1"/>
                </a:highlight>
              </a:rPr>
              <a:t> dan tahun 1964 bangunan diambil alih oleh Heidi Weber dan digunakan untuk menyimpan benda-benda peninggalan le corbusier</a:t>
            </a:r>
            <a:endParaRPr>
              <a:highlight>
                <a:schemeClr val="lt1"/>
              </a:highlight>
            </a:endParaRPr>
          </a:p>
        </p:txBody>
      </p:sp>
      <p:sp>
        <p:nvSpPr>
          <p:cNvPr id="105" name="Google Shape;105;p19"/>
          <p:cNvSpPr/>
          <p:nvPr/>
        </p:nvSpPr>
        <p:spPr>
          <a:xfrm>
            <a:off x="5363400" y="2488075"/>
            <a:ext cx="407400" cy="399600"/>
          </a:xfrm>
          <a:prstGeom prst="flowChartConnec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9"/>
          <p:cNvSpPr txBox="1"/>
          <p:nvPr/>
        </p:nvSpPr>
        <p:spPr>
          <a:xfrm>
            <a:off x="6522600" y="690150"/>
            <a:ext cx="1787400" cy="1245900"/>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a:solidFill>
                  <a:srgbClr val="222222"/>
                </a:solidFill>
                <a:highlight>
                  <a:schemeClr val="lt1"/>
                </a:highlight>
              </a:rPr>
              <a:t>Tahun 1965</a:t>
            </a:r>
            <a:endParaRPr sz="1200">
              <a:solidFill>
                <a:srgbClr val="222222"/>
              </a:solidFill>
              <a:highlight>
                <a:schemeClr val="lt1"/>
              </a:highlight>
            </a:endParaRPr>
          </a:p>
          <a:p>
            <a:pPr marL="0" lvl="0" indent="0" algn="ctr" rtl="0">
              <a:lnSpc>
                <a:spcPct val="115000"/>
              </a:lnSpc>
              <a:spcBef>
                <a:spcPts val="0"/>
              </a:spcBef>
              <a:spcAft>
                <a:spcPts val="0"/>
              </a:spcAft>
              <a:buClr>
                <a:schemeClr val="dk1"/>
              </a:buClr>
              <a:buSzPts val="1100"/>
              <a:buFont typeface="Arial"/>
              <a:buNone/>
            </a:pPr>
            <a:r>
              <a:rPr lang="en" sz="1000">
                <a:solidFill>
                  <a:srgbClr val="222222"/>
                </a:solidFill>
                <a:highlight>
                  <a:schemeClr val="lt1"/>
                </a:highlight>
              </a:rPr>
              <a:t>Le Corbusier meninggal, dua tahun sebelum penyelesaian museum, yang dibuka untuk umum pada 15 Juli 1967.</a:t>
            </a:r>
            <a:endParaRPr>
              <a:solidFill>
                <a:schemeClr val="dk1"/>
              </a:solidFill>
              <a:highlight>
                <a:schemeClr val="lt1"/>
              </a:highlight>
            </a:endParaRPr>
          </a:p>
          <a:p>
            <a:pPr marL="0" lvl="0" indent="0" algn="l" rtl="0">
              <a:spcBef>
                <a:spcPts val="0"/>
              </a:spcBef>
              <a:spcAft>
                <a:spcPts val="0"/>
              </a:spcAft>
              <a:buNone/>
            </a:pPr>
            <a:endParaRPr/>
          </a:p>
        </p:txBody>
      </p:sp>
      <p:cxnSp>
        <p:nvCxnSpPr>
          <p:cNvPr id="107" name="Google Shape;107;p19"/>
          <p:cNvCxnSpPr>
            <a:stCxn id="106" idx="1"/>
            <a:endCxn id="105" idx="6"/>
          </p:cNvCxnSpPr>
          <p:nvPr/>
        </p:nvCxnSpPr>
        <p:spPr>
          <a:xfrm flipH="1">
            <a:off x="5770800" y="1313100"/>
            <a:ext cx="751800" cy="1374900"/>
          </a:xfrm>
          <a:prstGeom prst="bentConnector3">
            <a:avLst>
              <a:gd name="adj1" fmla="val 50000"/>
            </a:avLst>
          </a:prstGeom>
          <a:noFill/>
          <a:ln w="28575" cap="flat" cmpd="sng">
            <a:solidFill>
              <a:schemeClr val="lt2"/>
            </a:solidFill>
            <a:prstDash val="solid"/>
            <a:round/>
            <a:headEnd type="none" w="med" len="med"/>
            <a:tailEnd type="none" w="med" len="med"/>
          </a:ln>
        </p:spPr>
      </p:cxnSp>
      <p:sp>
        <p:nvSpPr>
          <p:cNvPr id="108" name="Google Shape;108;p19"/>
          <p:cNvSpPr/>
          <p:nvPr/>
        </p:nvSpPr>
        <p:spPr>
          <a:xfrm>
            <a:off x="6522600" y="3045375"/>
            <a:ext cx="407400" cy="399600"/>
          </a:xfrm>
          <a:prstGeom prst="flowChartConnec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9"/>
          <p:cNvSpPr txBox="1"/>
          <p:nvPr/>
        </p:nvSpPr>
        <p:spPr>
          <a:xfrm>
            <a:off x="3923300" y="3550575"/>
            <a:ext cx="3441600" cy="1420800"/>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a:solidFill>
                  <a:srgbClr val="222222"/>
                </a:solidFill>
                <a:highlight>
                  <a:schemeClr val="lt1"/>
                </a:highlight>
              </a:rPr>
              <a:t>Tahun 2016</a:t>
            </a:r>
            <a:endParaRPr sz="1200">
              <a:solidFill>
                <a:srgbClr val="222222"/>
              </a:solidFill>
              <a:highlight>
                <a:schemeClr val="lt1"/>
              </a:highlight>
            </a:endParaRPr>
          </a:p>
          <a:p>
            <a:pPr marL="0" lvl="0" indent="0" algn="ctr" rtl="0">
              <a:lnSpc>
                <a:spcPct val="115000"/>
              </a:lnSpc>
              <a:spcBef>
                <a:spcPts val="0"/>
              </a:spcBef>
              <a:spcAft>
                <a:spcPts val="0"/>
              </a:spcAft>
              <a:buClr>
                <a:schemeClr val="dk1"/>
              </a:buClr>
              <a:buSzPts val="1100"/>
              <a:buFont typeface="Arial"/>
              <a:buNone/>
            </a:pPr>
            <a:r>
              <a:rPr lang="en" sz="1000">
                <a:solidFill>
                  <a:srgbClr val="222222"/>
                </a:solidFill>
                <a:highlight>
                  <a:schemeClr val="lt1"/>
                </a:highlight>
              </a:rPr>
              <a:t>Heidi Weber menghapus koleksi permanen dari gambar, karya seni, furnitur, model arsitektur dan dokumen Le Corbusier setelah upaya untuk menemukan kesepakatan antara dirinya dan kota Zürich, yang memiliki gedung, gagal. Paviliun saat ini digunakan untuk pameran sementara, kegiatan pendidikan dan acara khusus</a:t>
            </a:r>
            <a:endParaRPr>
              <a:solidFill>
                <a:schemeClr val="dk1"/>
              </a:solidFill>
              <a:highlight>
                <a:schemeClr val="lt1"/>
              </a:highlight>
            </a:endParaRPr>
          </a:p>
          <a:p>
            <a:pPr marL="0" lvl="0" indent="0" algn="l" rtl="0">
              <a:spcBef>
                <a:spcPts val="0"/>
              </a:spcBef>
              <a:spcAft>
                <a:spcPts val="0"/>
              </a:spcAft>
              <a:buNone/>
            </a:pPr>
            <a:endParaRPr/>
          </a:p>
        </p:txBody>
      </p:sp>
      <p:cxnSp>
        <p:nvCxnSpPr>
          <p:cNvPr id="110" name="Google Shape;110;p19"/>
          <p:cNvCxnSpPr>
            <a:stCxn id="104" idx="0"/>
            <a:endCxn id="103" idx="4"/>
          </p:cNvCxnSpPr>
          <p:nvPr/>
        </p:nvCxnSpPr>
        <p:spPr>
          <a:xfrm rot="-5400000">
            <a:off x="2785100" y="1554700"/>
            <a:ext cx="1206000" cy="2107200"/>
          </a:xfrm>
          <a:prstGeom prst="bentConnector3">
            <a:avLst>
              <a:gd name="adj1" fmla="val 50000"/>
            </a:avLst>
          </a:prstGeom>
          <a:noFill/>
          <a:ln w="28575" cap="flat" cmpd="sng">
            <a:solidFill>
              <a:schemeClr val="lt2"/>
            </a:solidFill>
            <a:prstDash val="solid"/>
            <a:round/>
            <a:headEnd type="none" w="med" len="med"/>
            <a:tailEnd type="none" w="med" len="med"/>
          </a:ln>
        </p:spPr>
      </p:cxnSp>
      <p:cxnSp>
        <p:nvCxnSpPr>
          <p:cNvPr id="111" name="Google Shape;111;p19"/>
          <p:cNvCxnSpPr>
            <a:stCxn id="108" idx="2"/>
            <a:endCxn id="109" idx="0"/>
          </p:cNvCxnSpPr>
          <p:nvPr/>
        </p:nvCxnSpPr>
        <p:spPr>
          <a:xfrm flipH="1">
            <a:off x="5644200" y="3245175"/>
            <a:ext cx="878400" cy="305400"/>
          </a:xfrm>
          <a:prstGeom prst="bentConnector2">
            <a:avLst/>
          </a:prstGeom>
          <a:noFill/>
          <a:ln w="28575" cap="flat" cmpd="sng">
            <a:solidFill>
              <a:schemeClr val="lt2"/>
            </a:solidFill>
            <a:prstDash val="solid"/>
            <a:round/>
            <a:headEnd type="none" w="med" len="med"/>
            <a:tailEnd type="none" w="med" len="med"/>
          </a:ln>
        </p:spPr>
      </p:cxnSp>
      <p:sp>
        <p:nvSpPr>
          <p:cNvPr id="112" name="Google Shape;112;p19"/>
          <p:cNvSpPr/>
          <p:nvPr/>
        </p:nvSpPr>
        <p:spPr>
          <a:xfrm>
            <a:off x="7942025" y="3444975"/>
            <a:ext cx="407400" cy="399600"/>
          </a:xfrm>
          <a:prstGeom prst="flowChartConnec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9"/>
          <p:cNvSpPr txBox="1"/>
          <p:nvPr/>
        </p:nvSpPr>
        <p:spPr>
          <a:xfrm>
            <a:off x="7281825" y="2135100"/>
            <a:ext cx="1508400" cy="1025700"/>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200">
                <a:solidFill>
                  <a:srgbClr val="222222"/>
                </a:solidFill>
                <a:highlight>
                  <a:schemeClr val="lt1"/>
                </a:highlight>
              </a:rPr>
              <a:t>Tahun 2019</a:t>
            </a:r>
            <a:br>
              <a:rPr lang="en" sz="1200">
                <a:solidFill>
                  <a:srgbClr val="222222"/>
                </a:solidFill>
                <a:highlight>
                  <a:schemeClr val="lt1"/>
                </a:highlight>
              </a:rPr>
            </a:br>
            <a:r>
              <a:rPr lang="en" sz="1200">
                <a:solidFill>
                  <a:srgbClr val="2B292B"/>
                </a:solidFill>
                <a:highlight>
                  <a:schemeClr val="lt1"/>
                </a:highlight>
              </a:rPr>
              <a:t>d</a:t>
            </a:r>
            <a:r>
              <a:rPr lang="en" sz="1100">
                <a:solidFill>
                  <a:srgbClr val="2B292B"/>
                </a:solidFill>
                <a:highlight>
                  <a:schemeClr val="lt1"/>
                </a:highlight>
              </a:rPr>
              <a:t>ibuka kembali untuk umum</a:t>
            </a:r>
            <a:r>
              <a:rPr lang="en" sz="1100">
                <a:solidFill>
                  <a:schemeClr val="dk1"/>
                </a:solidFill>
                <a:highlight>
                  <a:srgbClr val="F8F9FA"/>
                </a:highlight>
              </a:rPr>
              <a:t> sebagai museum seni</a:t>
            </a:r>
            <a:endParaRPr sz="1100">
              <a:solidFill>
                <a:schemeClr val="dk1"/>
              </a:solidFill>
              <a:highlight>
                <a:srgbClr val="F8F9FA"/>
              </a:highlight>
            </a:endParaRPr>
          </a:p>
          <a:p>
            <a:pPr marL="0" lvl="0" indent="0" algn="ctr" rtl="0">
              <a:spcBef>
                <a:spcPts val="0"/>
              </a:spcBef>
              <a:spcAft>
                <a:spcPts val="0"/>
              </a:spcAft>
              <a:buNone/>
            </a:pPr>
            <a:endParaRPr/>
          </a:p>
        </p:txBody>
      </p:sp>
      <p:cxnSp>
        <p:nvCxnSpPr>
          <p:cNvPr id="114" name="Google Shape;114;p19"/>
          <p:cNvCxnSpPr>
            <a:stCxn id="113" idx="2"/>
            <a:endCxn id="112" idx="0"/>
          </p:cNvCxnSpPr>
          <p:nvPr/>
        </p:nvCxnSpPr>
        <p:spPr>
          <a:xfrm rot="-5400000" flipH="1">
            <a:off x="7948875" y="3247950"/>
            <a:ext cx="284100" cy="109800"/>
          </a:xfrm>
          <a:prstGeom prst="bentConnector3">
            <a:avLst>
              <a:gd name="adj1" fmla="val 50013"/>
            </a:avLst>
          </a:prstGeom>
          <a:noFill/>
          <a:ln w="28575" cap="flat" cmpd="sng">
            <a:solidFill>
              <a:schemeClr val="lt2"/>
            </a:solidFill>
            <a:prstDash val="solid"/>
            <a:round/>
            <a:headEnd type="none" w="med" len="med"/>
            <a:tailEnd type="none" w="med" len="med"/>
          </a:ln>
        </p:spPr>
      </p:cxnSp>
      <p:pic>
        <p:nvPicPr>
          <p:cNvPr id="2" name="slide 7 fix bgt">
            <a:hlinkClick r:id="" action="ppaction://media"/>
            <a:extLst>
              <a:ext uri="{FF2B5EF4-FFF2-40B4-BE49-F238E27FC236}">
                <a16:creationId xmlns:a16="http://schemas.microsoft.com/office/drawing/2014/main" id="{CCD58AEC-5EA0-684E-AD73-EA6DCA1165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70671" y="4527999"/>
            <a:ext cx="379677" cy="3796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120" name="Google Shape;120;p2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121" name="Google Shape;121;p20"/>
          <p:cNvPicPr preferRelativeResize="0"/>
          <p:nvPr/>
        </p:nvPicPr>
        <p:blipFill>
          <a:blip r:embed="rId5">
            <a:alphaModFix/>
          </a:blip>
          <a:stretch>
            <a:fillRect/>
          </a:stretch>
        </p:blipFill>
        <p:spPr>
          <a:xfrm>
            <a:off x="725" y="0"/>
            <a:ext cx="9271923" cy="5216276"/>
          </a:xfrm>
          <a:prstGeom prst="rect">
            <a:avLst/>
          </a:prstGeom>
          <a:noFill/>
          <a:ln>
            <a:noFill/>
          </a:ln>
        </p:spPr>
      </p:pic>
      <p:pic>
        <p:nvPicPr>
          <p:cNvPr id="2" name="slide ruang aktivitas">
            <a:hlinkClick r:id="" action="ppaction://media"/>
            <a:extLst>
              <a:ext uri="{FF2B5EF4-FFF2-40B4-BE49-F238E27FC236}">
                <a16:creationId xmlns:a16="http://schemas.microsoft.com/office/drawing/2014/main" id="{A39C4552-5DEE-024F-9CB8-902AB0FFC1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28808" y="4616864"/>
            <a:ext cx="360643" cy="3606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28" name="Google Shape;128;p21"/>
          <p:cNvPicPr preferRelativeResize="0"/>
          <p:nvPr/>
        </p:nvPicPr>
        <p:blipFill>
          <a:blip r:embed="rId5">
            <a:alphaModFix/>
          </a:blip>
          <a:stretch>
            <a:fillRect/>
          </a:stretch>
        </p:blipFill>
        <p:spPr>
          <a:xfrm>
            <a:off x="725" y="0"/>
            <a:ext cx="9249602" cy="5203724"/>
          </a:xfrm>
          <a:prstGeom prst="rect">
            <a:avLst/>
          </a:prstGeom>
          <a:noFill/>
          <a:ln>
            <a:noFill/>
          </a:ln>
        </p:spPr>
      </p:pic>
      <p:sp>
        <p:nvSpPr>
          <p:cNvPr id="129" name="Google Shape;129;p21"/>
          <p:cNvSpPr txBox="1"/>
          <p:nvPr/>
        </p:nvSpPr>
        <p:spPr>
          <a:xfrm>
            <a:off x="1312975" y="795025"/>
            <a:ext cx="4878600" cy="101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21"/>
          <p:cNvSpPr txBox="1"/>
          <p:nvPr/>
        </p:nvSpPr>
        <p:spPr>
          <a:xfrm>
            <a:off x="0" y="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21"/>
          <p:cNvSpPr txBox="1"/>
          <p:nvPr/>
        </p:nvSpPr>
        <p:spPr>
          <a:xfrm>
            <a:off x="3000000" y="1915325"/>
            <a:ext cx="32637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EFEFEF"/>
                </a:solidFill>
              </a:rPr>
              <a:t>J U M L A H</a:t>
            </a:r>
            <a:endParaRPr sz="3000" b="1">
              <a:solidFill>
                <a:srgbClr val="EFEFEF"/>
              </a:solidFill>
            </a:endParaRPr>
          </a:p>
          <a:p>
            <a:pPr marL="0" lvl="0" indent="0" algn="ctr" rtl="0">
              <a:spcBef>
                <a:spcPts val="0"/>
              </a:spcBef>
              <a:spcAft>
                <a:spcPts val="0"/>
              </a:spcAft>
              <a:buNone/>
            </a:pPr>
            <a:r>
              <a:rPr lang="en" sz="3000" b="1">
                <a:solidFill>
                  <a:srgbClr val="EFEFEF"/>
                </a:solidFill>
              </a:rPr>
              <a:t>A K T I V I T A S</a:t>
            </a:r>
            <a:endParaRPr sz="3000" b="1">
              <a:solidFill>
                <a:srgbClr val="EFEFEF"/>
              </a:solidFill>
            </a:endParaRPr>
          </a:p>
        </p:txBody>
      </p:sp>
      <p:pic>
        <p:nvPicPr>
          <p:cNvPr id="3" name="orel.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40446" y="4600871"/>
            <a:ext cx="345347" cy="3453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38" name="Google Shape;138;p22"/>
          <p:cNvPicPr preferRelativeResize="0"/>
          <p:nvPr/>
        </p:nvPicPr>
        <p:blipFill>
          <a:blip r:embed="rId5">
            <a:alphaModFix/>
          </a:blip>
          <a:stretch>
            <a:fillRect/>
          </a:stretch>
        </p:blipFill>
        <p:spPr>
          <a:xfrm>
            <a:off x="0" y="0"/>
            <a:ext cx="9144000" cy="5143500"/>
          </a:xfrm>
          <a:prstGeom prst="rect">
            <a:avLst/>
          </a:prstGeom>
          <a:noFill/>
          <a:ln>
            <a:noFill/>
          </a:ln>
        </p:spPr>
      </p:pic>
      <p:sp>
        <p:nvSpPr>
          <p:cNvPr id="139" name="Google Shape;139;p22"/>
          <p:cNvSpPr txBox="1"/>
          <p:nvPr/>
        </p:nvSpPr>
        <p:spPr>
          <a:xfrm>
            <a:off x="6330100" y="4249100"/>
            <a:ext cx="568800" cy="26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7</a:t>
            </a:r>
            <a:endParaRPr sz="1100" b="1"/>
          </a:p>
        </p:txBody>
      </p:sp>
      <p:pic>
        <p:nvPicPr>
          <p:cNvPr id="3" name="11">
            <a:hlinkClick r:id="" action="ppaction://media"/>
            <a:extLst>
              <a:ext uri="{FF2B5EF4-FFF2-40B4-BE49-F238E27FC236}">
                <a16:creationId xmlns:a16="http://schemas.microsoft.com/office/drawing/2014/main" id="{D86977BD-E9E4-4149-A450-3F5010D205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0370" y="4571286"/>
            <a:ext cx="353424" cy="3534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Ground floor</a:t>
            </a:r>
            <a:endParaRPr/>
          </a:p>
        </p:txBody>
      </p:sp>
      <p:pic>
        <p:nvPicPr>
          <p:cNvPr id="145" name="Google Shape;145;p23"/>
          <p:cNvPicPr preferRelativeResize="0"/>
          <p:nvPr/>
        </p:nvPicPr>
        <p:blipFill>
          <a:blip r:embed="rId5">
            <a:alphaModFix/>
          </a:blip>
          <a:stretch>
            <a:fillRect/>
          </a:stretch>
        </p:blipFill>
        <p:spPr>
          <a:xfrm>
            <a:off x="0" y="0"/>
            <a:ext cx="9235248" cy="5194824"/>
          </a:xfrm>
          <a:prstGeom prst="rect">
            <a:avLst/>
          </a:prstGeom>
          <a:noFill/>
          <a:ln>
            <a:noFill/>
          </a:ln>
        </p:spPr>
      </p:pic>
      <p:pic>
        <p:nvPicPr>
          <p:cNvPr id="2" name="12">
            <a:hlinkClick r:id="" action="ppaction://media"/>
            <a:extLst>
              <a:ext uri="{FF2B5EF4-FFF2-40B4-BE49-F238E27FC236}">
                <a16:creationId xmlns:a16="http://schemas.microsoft.com/office/drawing/2014/main" id="{4FEEE639-5FAB-794A-AFF0-5360498F95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2241" y="4480497"/>
            <a:ext cx="403739" cy="4037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52" name="Google Shape;152;p24"/>
          <p:cNvPicPr preferRelativeResize="0"/>
          <p:nvPr/>
        </p:nvPicPr>
        <p:blipFill>
          <a:blip r:embed="rId5">
            <a:alphaModFix/>
          </a:blip>
          <a:stretch>
            <a:fillRect/>
          </a:stretch>
        </p:blipFill>
        <p:spPr>
          <a:xfrm>
            <a:off x="0" y="0"/>
            <a:ext cx="9143999" cy="5143501"/>
          </a:xfrm>
          <a:prstGeom prst="rect">
            <a:avLst/>
          </a:prstGeom>
          <a:noFill/>
          <a:ln>
            <a:noFill/>
          </a:ln>
        </p:spPr>
      </p:pic>
      <p:pic>
        <p:nvPicPr>
          <p:cNvPr id="2" name="13">
            <a:hlinkClick r:id="" action="ppaction://media"/>
            <a:extLst>
              <a:ext uri="{FF2B5EF4-FFF2-40B4-BE49-F238E27FC236}">
                <a16:creationId xmlns:a16="http://schemas.microsoft.com/office/drawing/2014/main" id="{C9307439-42CE-3F49-8112-772377AB09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0101" y="4689866"/>
            <a:ext cx="342667" cy="3426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TotalTime>
  <Words>1516</Words>
  <Application>Microsoft Office PowerPoint</Application>
  <PresentationFormat>On-screen Show (16:9)</PresentationFormat>
  <Paragraphs>122</Paragraphs>
  <Slides>21</Slides>
  <Notes>21</Notes>
  <HiddenSlides>0</HiddenSlides>
  <MMClips>19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Lato</vt:lpstr>
      <vt:lpstr>Caveat</vt:lpstr>
      <vt:lpstr>Arial</vt:lpstr>
      <vt:lpstr>Simple Light</vt:lpstr>
      <vt:lpstr>PowerPoint Presentation</vt:lpstr>
      <vt:lpstr>LOKASI</vt:lpstr>
      <vt:lpstr>PowerPoint Presentation</vt:lpstr>
      <vt:lpstr>PowerPoint Presentation</vt:lpstr>
      <vt:lpstr>PowerPoint Presentation</vt:lpstr>
      <vt:lpstr>PowerPoint Presentation</vt:lpstr>
      <vt:lpstr>PowerPoint Presentation</vt:lpstr>
      <vt:lpstr>Ground floor</vt:lpstr>
      <vt:lpstr>PowerPoint Presentation</vt:lpstr>
      <vt:lpstr>rooftop</vt:lpstr>
      <vt:lpstr>PowerPoint Presentation</vt:lpstr>
      <vt:lpstr>BASEMENT</vt:lpstr>
      <vt:lpstr>GROUND FLOOR</vt:lpstr>
      <vt:lpstr>FIRST FLOOR</vt:lpstr>
      <vt:lpstr>ROOF TERRACE</vt:lpstr>
      <vt:lpstr>PowerPoint Presentation</vt:lpstr>
      <vt:lpstr>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Purnama Salura</dc:creator>
  <cp:lastModifiedBy>Purnama Salura</cp:lastModifiedBy>
  <cp:revision>14</cp:revision>
  <dcterms:modified xsi:type="dcterms:W3CDTF">2020-04-14T01:01:35Z</dcterms:modified>
</cp:coreProperties>
</file>